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9" r:id="rId1"/>
  </p:sldMasterIdLst>
  <p:sldIdLst>
    <p:sldId id="256" r:id="rId2"/>
    <p:sldId id="267" r:id="rId3"/>
    <p:sldId id="268" r:id="rId4"/>
    <p:sldId id="270" r:id="rId5"/>
    <p:sldId id="271" r:id="rId6"/>
    <p:sldId id="272" r:id="rId7"/>
    <p:sldId id="258" r:id="rId8"/>
    <p:sldId id="266" r:id="rId9"/>
    <p:sldId id="259" r:id="rId10"/>
    <p:sldId id="281" r:id="rId11"/>
    <p:sldId id="294" r:id="rId12"/>
    <p:sldId id="295" r:id="rId13"/>
    <p:sldId id="263" r:id="rId14"/>
    <p:sldId id="261" r:id="rId15"/>
    <p:sldId id="264" r:id="rId16"/>
    <p:sldId id="265" r:id="rId17"/>
  </p:sldIdLst>
  <p:sldSz cx="12192000" cy="6858000"/>
  <p:notesSz cx="6858000" cy="9144000"/>
  <p:embeddedFontLst>
    <p:embeddedFont>
      <p:font typeface="Tahoma" panose="020B0604030504040204" pitchFamily="34" charset="0"/>
      <p:regular r:id="rId18"/>
      <p:bold r:id="rId19"/>
    </p:embeddedFont>
    <p:embeddedFont>
      <p:font typeface="Avenir Next LT Pro" panose="020B0604020202020204" charset="0"/>
      <p:regular r:id="rId20"/>
      <p:bold r:id="rId21"/>
      <p:italic r:id="rId22"/>
      <p:boldItalic r:id="rId23"/>
    </p:embeddedFont>
    <p:embeddedFont>
      <p:font typeface="A3.MitrLight-San" panose="020B0604020202020204" charset="-34"/>
      <p:regular r:id="rId24"/>
    </p:embeddedFont>
    <p:embeddedFont>
      <p:font typeface="A3.BoosterNextFYBlackRegular-Sa" panose="020B0604020202020204" charset="0"/>
      <p:regular r:id="rId25"/>
    </p:embeddedFont>
    <p:embeddedFont>
      <p:font typeface="VNI-Times" pitchFamily="2"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Tw Cen MT" panose="020B0602020104020603" pitchFamily="34" charset="0"/>
      <p:regular r:id="rId34"/>
      <p:bold r:id="rId35"/>
      <p:italic r:id="rId36"/>
      <p:boldItalic r:id="rId37"/>
    </p:embeddedFont>
    <p:embeddedFont>
      <p:font typeface="A3.MontserratLight-San"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E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4" d="100"/>
          <a:sy n="74" d="100"/>
        </p:scale>
        <p:origin x="576" y="72"/>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67C0C22-EBDA-4130-87AE-CB28BC19B077}"/>
              </a:ext>
            </a:extLst>
          </p:cNvPr>
          <p:cNvSpPr>
            <a:spLocks noGrp="1"/>
          </p:cNvSpPr>
          <p:nvPr>
            <p:ph type="dt" sz="half" idx="10"/>
          </p:nvPr>
        </p:nvSpPr>
        <p:spPr/>
        <p:txBody>
          <a:bodyPr/>
          <a:lstStyle/>
          <a:p>
            <a:fld id="{82EDB8D0-98ED-4B86-9D5F-E61ADC70144D}" type="datetimeFigureOut">
              <a:rPr lang="en-US" smtClean="0"/>
              <a:t>24/02/2022</a:t>
            </a:fld>
            <a:endParaRPr lang="en-US" dirty="0"/>
          </a:p>
        </p:txBody>
      </p:sp>
      <p:sp>
        <p:nvSpPr>
          <p:cNvPr id="5" name="Footer Placeholder 4">
            <a:extLst>
              <a:ext uri="{FF2B5EF4-FFF2-40B4-BE49-F238E27FC236}">
                <a16:creationId xmlns:a16="http://schemas.microsoft.com/office/drawing/2014/main" xmlns=""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xmlns=""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78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43AA9A-2280-4F63-8B3D-20742AE6901F}"/>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5" name="Footer Placeholder 4">
            <a:extLst>
              <a:ext uri="{FF2B5EF4-FFF2-40B4-BE49-F238E27FC236}">
                <a16:creationId xmlns:a16="http://schemas.microsoft.com/office/drawing/2014/main" xmlns=""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8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749755-9FF4-428A-AEB7-1A6477466741}"/>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5" name="Footer Placeholder 4">
            <a:extLst>
              <a:ext uri="{FF2B5EF4-FFF2-40B4-BE49-F238E27FC236}">
                <a16:creationId xmlns:a16="http://schemas.microsoft.com/office/drawing/2014/main" xmlns=""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8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24/02/2022</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800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AA5F313-1240-47AE-A026-7F349292B5CA}"/>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5" name="Footer Placeholder 4">
            <a:extLst>
              <a:ext uri="{FF2B5EF4-FFF2-40B4-BE49-F238E27FC236}">
                <a16:creationId xmlns:a16="http://schemas.microsoft.com/office/drawing/2014/main" xmlns=""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xmlns=""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xmlns=""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3D8B65F-F709-469F-9961-4D01896CAA12}"/>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6" name="Footer Placeholder 5">
            <a:extLst>
              <a:ext uri="{FF2B5EF4-FFF2-40B4-BE49-F238E27FC236}">
                <a16:creationId xmlns:a16="http://schemas.microsoft.com/office/drawing/2014/main" xmlns=""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xmlns=""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57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8A5018-8A77-40E8-B159-4894ECF228B1}"/>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8" name="Footer Placeholder 7">
            <a:extLst>
              <a:ext uri="{FF2B5EF4-FFF2-40B4-BE49-F238E27FC236}">
                <a16:creationId xmlns:a16="http://schemas.microsoft.com/office/drawing/2014/main" xmlns=""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xmlns=""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72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54D3190-B78C-42F1-9D62-F523886BBE51}"/>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4" name="Footer Placeholder 3">
            <a:extLst>
              <a:ext uri="{FF2B5EF4-FFF2-40B4-BE49-F238E27FC236}">
                <a16:creationId xmlns:a16="http://schemas.microsoft.com/office/drawing/2014/main" xmlns=""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xmlns=""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xmlns=""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66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024287-C9B9-48AC-8E4D-A282DE2F44F5}"/>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3" name="Footer Placeholder 2">
            <a:extLst>
              <a:ext uri="{FF2B5EF4-FFF2-40B4-BE49-F238E27FC236}">
                <a16:creationId xmlns:a16="http://schemas.microsoft.com/office/drawing/2014/main" xmlns=""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xmlns=""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xmlns=""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79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A70783-FF31-4C4E-9196-EB169B209747}"/>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6" name="Footer Placeholder 5">
            <a:extLst>
              <a:ext uri="{FF2B5EF4-FFF2-40B4-BE49-F238E27FC236}">
                <a16:creationId xmlns:a16="http://schemas.microsoft.com/office/drawing/2014/main" xmlns=""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xmlns=""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163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A07CB7-0520-4D64-B76C-C31AC557832D}"/>
              </a:ext>
            </a:extLst>
          </p:cNvPr>
          <p:cNvSpPr>
            <a:spLocks noGrp="1"/>
          </p:cNvSpPr>
          <p:nvPr>
            <p:ph type="dt" sz="half" idx="10"/>
          </p:nvPr>
        </p:nvSpPr>
        <p:spPr/>
        <p:txBody>
          <a:bodyPr/>
          <a:lstStyle/>
          <a:p>
            <a:fld id="{82EDB8D0-98ED-4B86-9D5F-E61ADC70144D}" type="datetimeFigureOut">
              <a:rPr lang="en-US" smtClean="0"/>
              <a:t>24/02/2022</a:t>
            </a:fld>
            <a:endParaRPr lang="en-US"/>
          </a:p>
        </p:txBody>
      </p:sp>
      <p:sp>
        <p:nvSpPr>
          <p:cNvPr id="6" name="Footer Placeholder 5">
            <a:extLst>
              <a:ext uri="{FF2B5EF4-FFF2-40B4-BE49-F238E27FC236}">
                <a16:creationId xmlns:a16="http://schemas.microsoft.com/office/drawing/2014/main" xmlns=""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xmlns=""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94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24/02/2022</a:t>
            </a:fld>
            <a:endParaRPr lang="en-US" dirty="0"/>
          </a:p>
        </p:txBody>
      </p:sp>
      <p:sp>
        <p:nvSpPr>
          <p:cNvPr id="5" name="Footer Placeholder 4">
            <a:extLst>
              <a:ext uri="{FF2B5EF4-FFF2-40B4-BE49-F238E27FC236}">
                <a16:creationId xmlns:a16="http://schemas.microsoft.com/office/drawing/2014/main" xmlns=""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xmlns=""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6084818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698" r:id="rId5"/>
    <p:sldLayoutId id="2147483703" r:id="rId6"/>
    <p:sldLayoutId id="2147483699" r:id="rId7"/>
    <p:sldLayoutId id="2147483700" r:id="rId8"/>
    <p:sldLayoutId id="2147483701" r:id="rId9"/>
    <p:sldLayoutId id="2147483702"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slide" Target="slide1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10.xml"/><Relationship Id="rId12" Type="http://schemas.openxmlformats.org/officeDocument/2006/relationships/image" Target="../media/image21.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gif"/><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xml"/><Relationship Id="rId7" Type="http://schemas.openxmlformats.org/officeDocument/2006/relationships/slide" Target="slide10.xml"/><Relationship Id="rId2" Type="http://schemas.openxmlformats.org/officeDocument/2006/relationships/audio" Target="file:///C:\Documents%20and%20Settings\WINXP\Local%20Settings\Temporary%20Internet%20Files\Content.IE5\0ZOR5D0A\MS900074319%5b2%5d.mid" TargetMode="External"/><Relationship Id="rId1" Type="http://schemas.openxmlformats.org/officeDocument/2006/relationships/audio" Target="file:///C:\Documents%20and%20Settings\WINXP\Local%20Settings\Temporary%20Internet%20Files\Content.IE5\0ZOR5D0A\MS900074269%5b2%5d.mid" TargetMode="External"/><Relationship Id="rId6" Type="http://schemas.openxmlformats.org/officeDocument/2006/relationships/image" Target="../media/image22.gif"/><Relationship Id="rId5" Type="http://schemas.openxmlformats.org/officeDocument/2006/relationships/image" Target="../media/image15.png"/><Relationship Id="rId10" Type="http://schemas.openxmlformats.org/officeDocument/2006/relationships/image" Target="../media/image21.gif"/><Relationship Id="rId4" Type="http://schemas.openxmlformats.org/officeDocument/2006/relationships/audio" Target="../media/audio2.wav"/><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de/gr%C3%BCn-stift-symbol-hand-schreiben-213702/"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1D7EC86-7CB9-431D-8AC3-8AAF0440B1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xmlns="" id="{D4B9777F-B610-419B-9193-80306388F3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xmlns="" id="{311F016A-A753-449B-9EA6-322199B71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EC6D43-66D3-46A5-BFA8-8E85DE340FF9}"/>
              </a:ext>
            </a:extLst>
          </p:cNvPr>
          <p:cNvSpPr>
            <a:spLocks noGrp="1"/>
          </p:cNvSpPr>
          <p:nvPr>
            <p:ph type="ctrTitle"/>
          </p:nvPr>
        </p:nvSpPr>
        <p:spPr>
          <a:xfrm>
            <a:off x="625643" y="1124987"/>
            <a:ext cx="5168770" cy="3401533"/>
          </a:xfrm>
        </p:spPr>
        <p:txBody>
          <a:bodyPr>
            <a:normAutofit/>
          </a:bodyPr>
          <a:lstStyle/>
          <a:p>
            <a:pPr algn="l"/>
            <a:r>
              <a:rPr lang="en-US" dirty="0">
                <a:solidFill>
                  <a:schemeClr val="tx2"/>
                </a:solidFill>
                <a:latin typeface="A3.BoosterNextFYBlackRegular-Sa" panose="02000A03000000020004" pitchFamily="2" charset="0"/>
              </a:rPr>
              <a:t>BÀI 36. </a:t>
            </a:r>
            <a:br>
              <a:rPr lang="en-US" dirty="0">
                <a:solidFill>
                  <a:schemeClr val="tx2"/>
                </a:solidFill>
                <a:latin typeface="A3.BoosterNextFYBlackRegular-Sa" panose="02000A03000000020004" pitchFamily="2" charset="0"/>
              </a:rPr>
            </a:br>
            <a:r>
              <a:rPr lang="en-US" dirty="0">
                <a:solidFill>
                  <a:schemeClr val="tx2"/>
                </a:solidFill>
                <a:latin typeface="A3.BoosterNextFYBlackRegular-Sa" panose="02000A03000000020004" pitchFamily="2" charset="0"/>
              </a:rPr>
              <a:t>KẾT QUẢ </a:t>
            </a:r>
            <a:br>
              <a:rPr lang="en-US" dirty="0">
                <a:solidFill>
                  <a:schemeClr val="tx2"/>
                </a:solidFill>
                <a:latin typeface="A3.BoosterNextFYBlackRegular-Sa" panose="02000A03000000020004" pitchFamily="2" charset="0"/>
              </a:rPr>
            </a:br>
            <a:r>
              <a:rPr lang="en-US" dirty="0">
                <a:solidFill>
                  <a:schemeClr val="tx2"/>
                </a:solidFill>
                <a:latin typeface="A3.BoosterNextFYBlackRegular-Sa" panose="02000A03000000020004" pitchFamily="2" charset="0"/>
              </a:rPr>
              <a:t>TÁC DỤNG CỦA LỰC</a:t>
            </a:r>
          </a:p>
        </p:txBody>
      </p:sp>
      <p:sp>
        <p:nvSpPr>
          <p:cNvPr id="15" name="!!Rectangle">
            <a:extLst>
              <a:ext uri="{FF2B5EF4-FFF2-40B4-BE49-F238E27FC236}">
                <a16:creationId xmlns:a16="http://schemas.microsoft.com/office/drawing/2014/main" xmlns="" id="{95106A28-883A-4993-BF9E-C403B81A8D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a:extLst>
              <a:ext uri="{FF2B5EF4-FFF2-40B4-BE49-F238E27FC236}">
                <a16:creationId xmlns:a16="http://schemas.microsoft.com/office/drawing/2014/main" xmlns="" id="{F5AE4E4F-9F4C-43ED-8299-9BD63B74E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7010390E-685B-490D-9D1F-5A0671706820}"/>
              </a:ext>
            </a:extLst>
          </p:cNvPr>
          <p:cNvSpPr/>
          <p:nvPr/>
        </p:nvSpPr>
        <p:spPr>
          <a:xfrm>
            <a:off x="5794413" y="-689809"/>
            <a:ext cx="6687246" cy="4542498"/>
          </a:xfrm>
          <a:custGeom>
            <a:avLst/>
            <a:gdLst>
              <a:gd name="connsiteX0" fmla="*/ 3320469 w 3320469"/>
              <a:gd name="connsiteY0" fmla="*/ 0 h 3610193"/>
              <a:gd name="connsiteX1" fmla="*/ 3320469 w 3320469"/>
              <a:gd name="connsiteY1" fmla="*/ 3610193 h 3610193"/>
              <a:gd name="connsiteX2" fmla="*/ 0 w 3320469"/>
              <a:gd name="connsiteY2" fmla="*/ 3610193 h 3610193"/>
              <a:gd name="connsiteX3" fmla="*/ 4121 w 3320469"/>
              <a:gd name="connsiteY3" fmla="*/ 3484796 h 3610193"/>
              <a:gd name="connsiteX4" fmla="*/ 3122958 w 3320469"/>
              <a:gd name="connsiteY4" fmla="*/ 59910 h 361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469" h="3610193">
                <a:moveTo>
                  <a:pt x="3320469" y="0"/>
                </a:moveTo>
                <a:lnTo>
                  <a:pt x="3320469" y="3610193"/>
                </a:lnTo>
                <a:lnTo>
                  <a:pt x="0" y="3610193"/>
                </a:lnTo>
                <a:lnTo>
                  <a:pt x="4121" y="3484796"/>
                </a:lnTo>
                <a:cubicBezTo>
                  <a:pt x="105811" y="1941485"/>
                  <a:pt x="1362766" y="632655"/>
                  <a:pt x="3122958" y="59910"/>
                </a:cubicBezTo>
                <a:close/>
              </a:path>
            </a:pathLst>
          </a:custGeom>
          <a:blipFill dpi="0" rotWithShape="1">
            <a:blip r:embed="rId2">
              <a:extLst>
                <a:ext uri="{28A0092B-C50C-407E-A947-70E740481C1C}">
                  <a14:useLocalDpi xmlns:a14="http://schemas.microsoft.com/office/drawing/2010/main" val="0"/>
                </a:ext>
              </a:extLst>
            </a:blip>
            <a:srcRect/>
            <a:stretch>
              <a:fillRect l="-25092" t="-28134" r="-296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xmlns="" id="{652490B8-E276-4BC2-84B5-A71DE47CF0D6}"/>
              </a:ext>
            </a:extLst>
          </p:cNvPr>
          <p:cNvSpPr/>
          <p:nvPr/>
        </p:nvSpPr>
        <p:spPr>
          <a:xfrm>
            <a:off x="5784902" y="4014047"/>
            <a:ext cx="3320469" cy="3610193"/>
          </a:xfrm>
          <a:custGeom>
            <a:avLst/>
            <a:gdLst>
              <a:gd name="connsiteX0" fmla="*/ 0 w 3320469"/>
              <a:gd name="connsiteY0" fmla="*/ 0 h 3610193"/>
              <a:gd name="connsiteX1" fmla="*/ 3320469 w 3320469"/>
              <a:gd name="connsiteY1" fmla="*/ 0 h 3610193"/>
              <a:gd name="connsiteX2" fmla="*/ 3320469 w 3320469"/>
              <a:gd name="connsiteY2" fmla="*/ 3610193 h 3610193"/>
              <a:gd name="connsiteX3" fmla="*/ 3122958 w 3320469"/>
              <a:gd name="connsiteY3" fmla="*/ 3550283 h 3610193"/>
              <a:gd name="connsiteX4" fmla="*/ 4121 w 3320469"/>
              <a:gd name="connsiteY4" fmla="*/ 125397 h 361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469" h="3610193">
                <a:moveTo>
                  <a:pt x="0" y="0"/>
                </a:moveTo>
                <a:lnTo>
                  <a:pt x="3320469" y="0"/>
                </a:lnTo>
                <a:lnTo>
                  <a:pt x="3320469" y="3610193"/>
                </a:lnTo>
                <a:lnTo>
                  <a:pt x="3122958" y="3550283"/>
                </a:lnTo>
                <a:cubicBezTo>
                  <a:pt x="1362766" y="2977538"/>
                  <a:pt x="105811" y="1668708"/>
                  <a:pt x="4121" y="125397"/>
                </a:cubicBezTo>
                <a:close/>
              </a:path>
            </a:pathLst>
          </a:custGeom>
          <a:blipFill dpi="0" rotWithShape="1">
            <a:blip r:embed="rId3">
              <a:extLst>
                <a:ext uri="{BEBA8EAE-BF5A-486C-A8C5-ECC9F3942E4B}">
                  <a14:imgProps xmlns:a14="http://schemas.microsoft.com/office/drawing/2010/main">
                    <a14:imgLayer r:embed="rId4">
                      <a14:imgEffect>
                        <a14:backgroundRemoval t="7113" b="89540" l="9479" r="99052">
                          <a14:foregroundMark x1="65403" y1="7113" x2="68720" y2="7113"/>
                          <a14:foregroundMark x1="88152" y1="41423" x2="93839" y2="56485"/>
                          <a14:foregroundMark x1="93839" y1="56485" x2="92417" y2="63180"/>
                          <a14:foregroundMark x1="99052" y1="45188" x2="96682" y2="73640"/>
                        </a14:backgroundRemoval>
                      </a14:imgEffect>
                    </a14:imgLayer>
                  </a14:imgProps>
                </a:ext>
                <a:ext uri="{28A0092B-C50C-407E-A947-70E740481C1C}">
                  <a14:useLocalDpi xmlns:a14="http://schemas.microsoft.com/office/drawing/2010/main" val="0"/>
                </a:ext>
              </a:extLst>
            </a:blip>
            <a:srcRect/>
            <a:stretch>
              <a:fillRect l="17316" r="-1121" b="12692"/>
            </a:stretch>
          </a:blip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xmlns="" id="{D637D1A0-DF1C-43AE-8CF3-D03A83EB01AB}"/>
              </a:ext>
            </a:extLst>
          </p:cNvPr>
          <p:cNvSpPr/>
          <p:nvPr/>
        </p:nvSpPr>
        <p:spPr>
          <a:xfrm>
            <a:off x="9238292" y="4014046"/>
            <a:ext cx="3323007" cy="3859660"/>
          </a:xfrm>
          <a:custGeom>
            <a:avLst/>
            <a:gdLst>
              <a:gd name="connsiteX0" fmla="*/ 0 w 3323007"/>
              <a:gd name="connsiteY0" fmla="*/ 0 h 3859660"/>
              <a:gd name="connsiteX1" fmla="*/ 3323007 w 3323007"/>
              <a:gd name="connsiteY1" fmla="*/ 0 h 3859660"/>
              <a:gd name="connsiteX2" fmla="*/ 3323007 w 3323007"/>
              <a:gd name="connsiteY2" fmla="*/ 3646294 h 3859660"/>
              <a:gd name="connsiteX3" fmla="*/ 3183272 w 3323007"/>
              <a:gd name="connsiteY3" fmla="*/ 3682667 h 3859660"/>
              <a:gd name="connsiteX4" fmla="*/ 1661504 w 3323007"/>
              <a:gd name="connsiteY4" fmla="*/ 3859660 h 3859660"/>
              <a:gd name="connsiteX5" fmla="*/ 139736 w 3323007"/>
              <a:gd name="connsiteY5" fmla="*/ 3682667 h 3859660"/>
              <a:gd name="connsiteX6" fmla="*/ 0 w 3323007"/>
              <a:gd name="connsiteY6" fmla="*/ 3646293 h 385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3007" h="3859660">
                <a:moveTo>
                  <a:pt x="0" y="0"/>
                </a:moveTo>
                <a:lnTo>
                  <a:pt x="3323007" y="0"/>
                </a:lnTo>
                <a:lnTo>
                  <a:pt x="3323007" y="3646294"/>
                </a:lnTo>
                <a:lnTo>
                  <a:pt x="3183272" y="3682667"/>
                </a:lnTo>
                <a:cubicBezTo>
                  <a:pt x="2702546" y="3797694"/>
                  <a:pt x="2191432" y="3859660"/>
                  <a:pt x="1661504" y="3859660"/>
                </a:cubicBezTo>
                <a:cubicBezTo>
                  <a:pt x="1131577" y="3859660"/>
                  <a:pt x="620462" y="3797694"/>
                  <a:pt x="139736" y="3682667"/>
                </a:cubicBezTo>
                <a:lnTo>
                  <a:pt x="0" y="3646293"/>
                </a:lnTo>
                <a:close/>
              </a:path>
            </a:pathLst>
          </a:custGeom>
          <a:blipFill dpi="0" rotWithShape="1">
            <a:blip r:embed="rId5">
              <a:extLst>
                <a:ext uri="{28A0092B-C50C-407E-A947-70E740481C1C}">
                  <a14:useLocalDpi xmlns:a14="http://schemas.microsoft.com/office/drawing/2010/main" val="0"/>
                </a:ext>
              </a:extLst>
            </a:blip>
            <a:srcRect/>
            <a:stretch>
              <a:fillRect l="-32975" t="-523" r="-14785" b="14017"/>
            </a:stretch>
          </a:blip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xmlns="" id="{AACBE4C1-4F0A-42BD-B226-88B40BC20312}"/>
              </a:ext>
            </a:extLst>
          </p:cNvPr>
          <p:cNvSpPr/>
          <p:nvPr/>
        </p:nvSpPr>
        <p:spPr>
          <a:xfrm>
            <a:off x="6250948" y="3247807"/>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1</a:t>
            </a:r>
          </a:p>
        </p:txBody>
      </p:sp>
      <p:sp>
        <p:nvSpPr>
          <p:cNvPr id="18" name="Oval 17">
            <a:extLst>
              <a:ext uri="{FF2B5EF4-FFF2-40B4-BE49-F238E27FC236}">
                <a16:creationId xmlns:a16="http://schemas.microsoft.com/office/drawing/2014/main" xmlns="" id="{E7E4499F-9F73-4A04-BD20-C768A1272A84}"/>
              </a:ext>
            </a:extLst>
          </p:cNvPr>
          <p:cNvSpPr/>
          <p:nvPr/>
        </p:nvSpPr>
        <p:spPr>
          <a:xfrm>
            <a:off x="6250948" y="4057672"/>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2</a:t>
            </a:r>
          </a:p>
        </p:txBody>
      </p:sp>
      <p:sp>
        <p:nvSpPr>
          <p:cNvPr id="19" name="Oval 18">
            <a:extLst>
              <a:ext uri="{FF2B5EF4-FFF2-40B4-BE49-F238E27FC236}">
                <a16:creationId xmlns:a16="http://schemas.microsoft.com/office/drawing/2014/main" xmlns="" id="{6C0451D8-6DA2-47AA-A034-A5293E9B53D8}"/>
              </a:ext>
            </a:extLst>
          </p:cNvPr>
          <p:cNvSpPr/>
          <p:nvPr/>
        </p:nvSpPr>
        <p:spPr>
          <a:xfrm>
            <a:off x="9387179" y="4001483"/>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3</a:t>
            </a:r>
          </a:p>
        </p:txBody>
      </p:sp>
    </p:spTree>
    <p:extLst>
      <p:ext uri="{BB962C8B-B14F-4D97-AF65-F5344CB8AC3E}">
        <p14:creationId xmlns:p14="http://schemas.microsoft.com/office/powerpoint/2010/main" val="2573393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47"/>
                                        </p:tgtEl>
                                        <p:attrNameLst>
                                          <p:attrName>r</p:attrName>
                                        </p:attrNameLst>
                                      </p:cBhvr>
                                    </p:animRot>
                                    <p:animRot by="-240000">
                                      <p:cBhvr>
                                        <p:cTn id="19" dur="200" fill="hold">
                                          <p:stCondLst>
                                            <p:cond delay="200"/>
                                          </p:stCondLst>
                                        </p:cTn>
                                        <p:tgtEl>
                                          <p:spTgt spid="47"/>
                                        </p:tgtEl>
                                        <p:attrNameLst>
                                          <p:attrName>r</p:attrName>
                                        </p:attrNameLst>
                                      </p:cBhvr>
                                    </p:animRot>
                                    <p:animRot by="240000">
                                      <p:cBhvr>
                                        <p:cTn id="20" dur="200" fill="hold">
                                          <p:stCondLst>
                                            <p:cond delay="400"/>
                                          </p:stCondLst>
                                        </p:cTn>
                                        <p:tgtEl>
                                          <p:spTgt spid="47"/>
                                        </p:tgtEl>
                                        <p:attrNameLst>
                                          <p:attrName>r</p:attrName>
                                        </p:attrNameLst>
                                      </p:cBhvr>
                                    </p:animRot>
                                    <p:animRot by="-240000">
                                      <p:cBhvr>
                                        <p:cTn id="21" dur="200" fill="hold">
                                          <p:stCondLst>
                                            <p:cond delay="600"/>
                                          </p:stCondLst>
                                        </p:cTn>
                                        <p:tgtEl>
                                          <p:spTgt spid="47"/>
                                        </p:tgtEl>
                                        <p:attrNameLst>
                                          <p:attrName>r</p:attrName>
                                        </p:attrNameLst>
                                      </p:cBhvr>
                                    </p:animRot>
                                    <p:animRot by="120000">
                                      <p:cBhvr>
                                        <p:cTn id="22"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4"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ames PPT 006">
            <a:extLst>
              <a:ext uri="{FF2B5EF4-FFF2-40B4-BE49-F238E27FC236}">
                <a16:creationId xmlns:a16="http://schemas.microsoft.com/office/drawing/2014/main" xmlns="" id="{AF2EC6B5-4418-4048-964E-D639851E5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6" y="0"/>
            <a:ext cx="9293225"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xmlns="" id="{B8FE9179-FD69-45ED-BCF0-BE5C1B0868A5}"/>
              </a:ext>
            </a:extLst>
          </p:cNvPr>
          <p:cNvSpPr txBox="1">
            <a:spLocks noChangeArrowheads="1"/>
          </p:cNvSpPr>
          <p:nvPr/>
        </p:nvSpPr>
        <p:spPr bwMode="auto">
          <a:xfrm>
            <a:off x="2971800" y="152400"/>
            <a:ext cx="5943600" cy="579438"/>
          </a:xfrm>
          <a:prstGeom prst="rect">
            <a:avLst/>
          </a:prstGeom>
          <a:gradFill rotWithShape="1">
            <a:gsLst>
              <a:gs pos="0">
                <a:srgbClr val="336600"/>
              </a:gs>
              <a:gs pos="100000">
                <a:srgbClr val="182F00"/>
              </a:gs>
            </a:gsLst>
            <a:lin ang="5400000" scaled="1"/>
          </a:gra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charset="0"/>
              <a:defRPr sz="2400">
                <a:solidFill>
                  <a:schemeClr val="tx1"/>
                </a:solidFill>
                <a:latin typeface="Times New Roman" pitchFamily="18" charset="0"/>
              </a:defRPr>
            </a:lvl9pPr>
          </a:lstStyle>
          <a:p>
            <a:pPr algn="ctr" eaLnBrk="1" hangingPunct="1">
              <a:spcBef>
                <a:spcPct val="50000"/>
              </a:spcBef>
              <a:buFont typeface="Arial" charset="0"/>
              <a:buNone/>
              <a:defRPr/>
            </a:pPr>
            <a:r>
              <a:rPr lang="en-US" sz="3200" b="1" dirty="0">
                <a:solidFill>
                  <a:schemeClr val="accent3"/>
                </a:solidFill>
                <a:latin typeface="Tahoma" panose="020B0604030504040204" pitchFamily="34" charset="0"/>
              </a:rPr>
              <a:t>CỦNG CỐ</a:t>
            </a:r>
            <a:endParaRPr lang="en-US" sz="3200" b="1" dirty="0">
              <a:solidFill>
                <a:schemeClr val="accent3"/>
              </a:solidFill>
              <a:latin typeface="VNI-Times" pitchFamily="2" charset="0"/>
            </a:endParaRPr>
          </a:p>
        </p:txBody>
      </p:sp>
      <p:pic>
        <p:nvPicPr>
          <p:cNvPr id="22532" name="Picture 4" descr="meo2">
            <a:extLst>
              <a:ext uri="{FF2B5EF4-FFF2-40B4-BE49-F238E27FC236}">
                <a16:creationId xmlns:a16="http://schemas.microsoft.com/office/drawing/2014/main" xmlns="" id="{FC0ED02F-F560-41C1-ABDF-F07E233C6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825" y="65532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a:extLst>
              <a:ext uri="{FF2B5EF4-FFF2-40B4-BE49-F238E27FC236}">
                <a16:creationId xmlns:a16="http://schemas.microsoft.com/office/drawing/2014/main" xmlns="" id="{6896C34F-922B-4547-AE5C-30458712C27D}"/>
              </a:ext>
            </a:extLst>
          </p:cNvPr>
          <p:cNvSpPr txBox="1">
            <a:spLocks noChangeArrowheads="1"/>
          </p:cNvSpPr>
          <p:nvPr/>
        </p:nvSpPr>
        <p:spPr bwMode="auto">
          <a:xfrm>
            <a:off x="2362200" y="838200"/>
            <a:ext cx="7086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Trong các sự vật và hiện tượng sau đây, em hãy chỉ ra vật tác dụng lực và kết quả mà lực đã gây ra cho vật bị nó tác dụng:</a:t>
            </a:r>
          </a:p>
          <a:p>
            <a:pPr eaLnBrk="1" hangingPunct="1">
              <a:spcBef>
                <a:spcPct val="50000"/>
              </a:spcBef>
            </a:pPr>
            <a:endParaRPr lang="en-US" altLang="en-US" dirty="0">
              <a:solidFill>
                <a:srgbClr val="003300"/>
              </a:solidFill>
              <a:latin typeface="VNI-Times" pitchFamily="2" charset="0"/>
            </a:endParaRPr>
          </a:p>
        </p:txBody>
      </p:sp>
      <p:sp>
        <p:nvSpPr>
          <p:cNvPr id="22534" name="Text Box 6">
            <a:extLst>
              <a:ext uri="{FF2B5EF4-FFF2-40B4-BE49-F238E27FC236}">
                <a16:creationId xmlns:a16="http://schemas.microsoft.com/office/drawing/2014/main" xmlns="" id="{B7B5AAF1-F09C-4FB8-8374-A546C9307883}"/>
              </a:ext>
            </a:extLst>
          </p:cNvPr>
          <p:cNvSpPr txBox="1">
            <a:spLocks noChangeArrowheads="1"/>
          </p:cNvSpPr>
          <p:nvPr/>
        </p:nvSpPr>
        <p:spPr bwMode="auto">
          <a:xfrm>
            <a:off x="1752600" y="25146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a.</a:t>
            </a:r>
            <a:r>
              <a:rPr lang="vi-VN" altLang="en-US" b="1" dirty="0">
                <a:latin typeface="Tahoma" panose="020B0604030504040204" pitchFamily="34" charset="0"/>
              </a:rPr>
              <a:t> </a:t>
            </a:r>
            <a:r>
              <a:rPr lang="vi-VN" altLang="en-US" dirty="0">
                <a:latin typeface="Tahoma" panose="020B0604030504040204" pitchFamily="34" charset="0"/>
              </a:rPr>
              <a:t>Một</a:t>
            </a:r>
            <a:r>
              <a:rPr lang="en-US" altLang="en-US" dirty="0">
                <a:latin typeface="Tahoma" panose="020B0604030504040204" pitchFamily="34" charset="0"/>
              </a:rPr>
              <a:t> </a:t>
            </a:r>
            <a:r>
              <a:rPr lang="en-US" altLang="en-US" dirty="0" err="1">
                <a:latin typeface="Tahoma" panose="020B0604030504040204" pitchFamily="34" charset="0"/>
              </a:rPr>
              <a:t>em</a:t>
            </a:r>
            <a:r>
              <a:rPr lang="en-US" altLang="en-US" dirty="0">
                <a:latin typeface="Tahoma" panose="020B0604030504040204" pitchFamily="34" charset="0"/>
              </a:rPr>
              <a:t> </a:t>
            </a:r>
            <a:r>
              <a:rPr lang="en-US" altLang="en-US" dirty="0" err="1">
                <a:latin typeface="Tahoma" panose="020B0604030504040204" pitchFamily="34" charset="0"/>
              </a:rPr>
              <a:t>bé</a:t>
            </a:r>
            <a:r>
              <a:rPr lang="en-US" altLang="en-US" dirty="0">
                <a:latin typeface="Tahoma" panose="020B0604030504040204" pitchFamily="34" charset="0"/>
              </a:rPr>
              <a:t> </a:t>
            </a:r>
            <a:r>
              <a:rPr lang="en-US" altLang="en-US" dirty="0" err="1">
                <a:latin typeface="Tahoma" panose="020B0604030504040204" pitchFamily="34" charset="0"/>
              </a:rPr>
              <a:t>thổi</a:t>
            </a:r>
            <a:r>
              <a:rPr lang="en-US" altLang="en-US" dirty="0">
                <a:latin typeface="Tahoma" panose="020B0604030504040204" pitchFamily="34" charset="0"/>
              </a:rPr>
              <a:t> </a:t>
            </a:r>
            <a:r>
              <a:rPr lang="en-US" altLang="en-US" dirty="0" err="1">
                <a:latin typeface="Tahoma" panose="020B0604030504040204" pitchFamily="34" charset="0"/>
              </a:rPr>
              <a:t>bóng</a:t>
            </a:r>
            <a:r>
              <a:rPr lang="en-US" altLang="en-US" dirty="0">
                <a:latin typeface="Tahoma" panose="020B0604030504040204" pitchFamily="34" charset="0"/>
              </a:rPr>
              <a:t> </a:t>
            </a:r>
            <a:r>
              <a:rPr lang="en-US" altLang="en-US" dirty="0" err="1">
                <a:latin typeface="Tahoma" panose="020B0604030504040204" pitchFamily="34" charset="0"/>
              </a:rPr>
              <a:t>bóng</a:t>
            </a:r>
            <a:r>
              <a:rPr lang="en-US" altLang="en-US" dirty="0">
                <a:latin typeface="Tahoma" panose="020B0604030504040204" pitchFamily="34" charset="0"/>
              </a:rPr>
              <a:t> </a:t>
            </a:r>
            <a:r>
              <a:rPr lang="en-US" altLang="en-US" dirty="0" err="1">
                <a:latin typeface="Tahoma" panose="020B0604030504040204" pitchFamily="34" charset="0"/>
              </a:rPr>
              <a:t>căng</a:t>
            </a:r>
            <a:r>
              <a:rPr lang="en-US" altLang="en-US" dirty="0">
                <a:latin typeface="Tahoma" panose="020B0604030504040204" pitchFamily="34" charset="0"/>
              </a:rPr>
              <a:t> </a:t>
            </a:r>
            <a:r>
              <a:rPr lang="en-US" altLang="en-US" dirty="0" err="1">
                <a:latin typeface="Tahoma" panose="020B0604030504040204" pitchFamily="34" charset="0"/>
              </a:rPr>
              <a:t>tròn</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5" name="Text Box 7">
            <a:extLst>
              <a:ext uri="{FF2B5EF4-FFF2-40B4-BE49-F238E27FC236}">
                <a16:creationId xmlns:a16="http://schemas.microsoft.com/office/drawing/2014/main" xmlns="" id="{50E82A73-DAD1-4BE1-81C0-127F50517B4E}"/>
              </a:ext>
            </a:extLst>
          </p:cNvPr>
          <p:cNvSpPr txBox="1">
            <a:spLocks noChangeArrowheads="1"/>
          </p:cNvSpPr>
          <p:nvPr/>
        </p:nvSpPr>
        <p:spPr bwMode="auto">
          <a:xfrm>
            <a:off x="1752600" y="3124201"/>
            <a:ext cx="624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b. Một chiếc nồi nhôm bị bẹp nằm bên dưới một chiếc thang tre bị đổ ngay trên mặt </a:t>
            </a:r>
            <a:r>
              <a:rPr lang="vi-VN" altLang="en-US" dirty="0" err="1">
                <a:latin typeface="Tahoma" panose="020B0604030504040204" pitchFamily="34" charset="0"/>
              </a:rPr>
              <a:t>đất</a:t>
            </a:r>
            <a:r>
              <a:rPr lang="vi-VN" altLang="en-US" dirty="0">
                <a:latin typeface="Tahoma" panose="020B0604030504040204" pitchFamily="34" charset="0"/>
              </a:rPr>
              <a:t>.</a:t>
            </a:r>
          </a:p>
        </p:txBody>
      </p:sp>
      <p:sp>
        <p:nvSpPr>
          <p:cNvPr id="22536" name="Text Box 8">
            <a:extLst>
              <a:ext uri="{FF2B5EF4-FFF2-40B4-BE49-F238E27FC236}">
                <a16:creationId xmlns:a16="http://schemas.microsoft.com/office/drawing/2014/main" xmlns="" id="{249D0075-BF34-4973-AFC2-CA669322B810}"/>
              </a:ext>
            </a:extLst>
          </p:cNvPr>
          <p:cNvSpPr txBox="1">
            <a:spLocks noChangeArrowheads="1"/>
          </p:cNvSpPr>
          <p:nvPr/>
        </p:nvSpPr>
        <p:spPr bwMode="auto">
          <a:xfrm>
            <a:off x="1746740" y="4074942"/>
            <a:ext cx="6025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en-US" altLang="en-US" dirty="0" err="1">
                <a:latin typeface="Tahoma" panose="020B0604030504040204" pitchFamily="34" charset="0"/>
              </a:rPr>
              <a:t>c.Trời</a:t>
            </a:r>
            <a:r>
              <a:rPr lang="en-US" altLang="en-US" dirty="0">
                <a:latin typeface="Tahoma" panose="020B0604030504040204" pitchFamily="34" charset="0"/>
              </a:rPr>
              <a:t> </a:t>
            </a:r>
            <a:r>
              <a:rPr lang="en-US" altLang="en-US" dirty="0" err="1">
                <a:latin typeface="Tahoma" panose="020B0604030504040204" pitchFamily="34" charset="0"/>
              </a:rPr>
              <a:t>dông</a:t>
            </a:r>
            <a:r>
              <a:rPr lang="en-US" altLang="en-US" dirty="0">
                <a:latin typeface="Tahoma" panose="020B0604030504040204" pitchFamily="34" charset="0"/>
              </a:rPr>
              <a:t>, </a:t>
            </a:r>
            <a:r>
              <a:rPr lang="en-US" altLang="en-US" dirty="0" err="1">
                <a:latin typeface="Tahoma" panose="020B0604030504040204" pitchFamily="34" charset="0"/>
              </a:rPr>
              <a:t>một</a:t>
            </a:r>
            <a:r>
              <a:rPr lang="en-US" altLang="en-US" dirty="0">
                <a:latin typeface="Tahoma" panose="020B0604030504040204" pitchFamily="34" charset="0"/>
              </a:rPr>
              <a:t> </a:t>
            </a:r>
            <a:r>
              <a:rPr lang="en-US" altLang="en-US" dirty="0" err="1">
                <a:latin typeface="Tahoma" panose="020B0604030504040204" pitchFamily="34" charset="0"/>
              </a:rPr>
              <a:t>chiếc</a:t>
            </a:r>
            <a:r>
              <a:rPr lang="en-US" altLang="en-US" dirty="0">
                <a:latin typeface="Tahoma" panose="020B0604030504040204" pitchFamily="34" charset="0"/>
              </a:rPr>
              <a:t> </a:t>
            </a:r>
            <a:r>
              <a:rPr lang="en-US" altLang="en-US" dirty="0" err="1">
                <a:latin typeface="Tahoma" panose="020B0604030504040204" pitchFamily="34" charset="0"/>
              </a:rPr>
              <a:t>lá</a:t>
            </a:r>
            <a:r>
              <a:rPr lang="en-US" altLang="en-US" dirty="0">
                <a:latin typeface="Tahoma" panose="020B0604030504040204" pitchFamily="34" charset="0"/>
              </a:rPr>
              <a:t> </a:t>
            </a:r>
            <a:r>
              <a:rPr lang="en-US" altLang="en-US" dirty="0" err="1">
                <a:latin typeface="Tahoma" panose="020B0604030504040204" pitchFamily="34" charset="0"/>
              </a:rPr>
              <a:t>bàng</a:t>
            </a:r>
            <a:r>
              <a:rPr lang="en-US" altLang="en-US" dirty="0">
                <a:latin typeface="Tahoma" panose="020B0604030504040204" pitchFamily="34" charset="0"/>
              </a:rPr>
              <a:t> bay </a:t>
            </a:r>
            <a:r>
              <a:rPr lang="en-US" altLang="en-US" dirty="0" err="1">
                <a:latin typeface="Tahoma" panose="020B0604030504040204" pitchFamily="34" charset="0"/>
              </a:rPr>
              <a:t>lên</a:t>
            </a:r>
            <a:r>
              <a:rPr lang="en-US" altLang="en-US" dirty="0">
                <a:latin typeface="Tahoma" panose="020B0604030504040204" pitchFamily="34" charset="0"/>
              </a:rPr>
              <a:t> </a:t>
            </a:r>
            <a:r>
              <a:rPr lang="en-US" altLang="en-US" dirty="0" err="1">
                <a:latin typeface="Tahoma" panose="020B0604030504040204" pitchFamily="34" charset="0"/>
              </a:rPr>
              <a:t>cao</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7" name="Text Box 9">
            <a:extLst>
              <a:ext uri="{FF2B5EF4-FFF2-40B4-BE49-F238E27FC236}">
                <a16:creationId xmlns:a16="http://schemas.microsoft.com/office/drawing/2014/main" xmlns="" id="{EB0B53E2-A889-4B39-B0FD-B779D20DEA84}"/>
              </a:ext>
            </a:extLst>
          </p:cNvPr>
          <p:cNvSpPr txBox="1">
            <a:spLocks noChangeArrowheads="1"/>
          </p:cNvSpPr>
          <p:nvPr/>
        </p:nvSpPr>
        <p:spPr bwMode="auto">
          <a:xfrm>
            <a:off x="1752600" y="4746671"/>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d. Một </a:t>
            </a:r>
            <a:r>
              <a:rPr lang="en-US" altLang="en-US" dirty="0" err="1">
                <a:latin typeface="Tahoma" panose="020B0604030504040204" pitchFamily="34" charset="0"/>
              </a:rPr>
              <a:t>sợi</a:t>
            </a:r>
            <a:r>
              <a:rPr lang="en-US" altLang="en-US" dirty="0">
                <a:latin typeface="Tahoma" panose="020B0604030504040204" pitchFamily="34" charset="0"/>
              </a:rPr>
              <a:t> </a:t>
            </a:r>
            <a:r>
              <a:rPr lang="en-US" altLang="en-US" dirty="0" err="1">
                <a:latin typeface="Tahoma" panose="020B0604030504040204" pitchFamily="34" charset="0"/>
              </a:rPr>
              <a:t>dây</a:t>
            </a:r>
            <a:r>
              <a:rPr lang="en-US" altLang="en-US" dirty="0">
                <a:latin typeface="Tahoma" panose="020B0604030504040204" pitchFamily="34" charset="0"/>
              </a:rPr>
              <a:t> </a:t>
            </a:r>
            <a:r>
              <a:rPr lang="en-US" altLang="en-US" dirty="0" err="1">
                <a:latin typeface="Tahoma" panose="020B0604030504040204" pitchFamily="34" charset="0"/>
              </a:rPr>
              <a:t>cao</a:t>
            </a:r>
            <a:r>
              <a:rPr lang="en-US" altLang="en-US" dirty="0">
                <a:latin typeface="Tahoma" panose="020B0604030504040204" pitchFamily="34" charset="0"/>
              </a:rPr>
              <a:t> </a:t>
            </a:r>
            <a:r>
              <a:rPr lang="en-US" altLang="en-US" dirty="0" err="1">
                <a:latin typeface="Tahoma" panose="020B0604030504040204" pitchFamily="34" charset="0"/>
              </a:rPr>
              <a:t>su</a:t>
            </a:r>
            <a:r>
              <a:rPr lang="en-US" altLang="en-US" dirty="0">
                <a:latin typeface="Tahoma" panose="020B0604030504040204" pitchFamily="34" charset="0"/>
              </a:rPr>
              <a:t> </a:t>
            </a:r>
            <a:r>
              <a:rPr lang="en-US" altLang="en-US" dirty="0" err="1">
                <a:latin typeface="Tahoma" panose="020B0604030504040204" pitchFamily="34" charset="0"/>
              </a:rPr>
              <a:t>bị</a:t>
            </a:r>
            <a:r>
              <a:rPr lang="en-US" altLang="en-US" dirty="0">
                <a:latin typeface="Tahoma" panose="020B0604030504040204" pitchFamily="34" charset="0"/>
              </a:rPr>
              <a:t> </a:t>
            </a:r>
            <a:r>
              <a:rPr lang="en-US" altLang="en-US" dirty="0" err="1">
                <a:latin typeface="Tahoma" panose="020B0604030504040204" pitchFamily="34" charset="0"/>
              </a:rPr>
              <a:t>kéo</a:t>
            </a:r>
            <a:r>
              <a:rPr lang="en-US" altLang="en-US" dirty="0">
                <a:latin typeface="Tahoma" panose="020B0604030504040204" pitchFamily="34" charset="0"/>
              </a:rPr>
              <a:t> </a:t>
            </a:r>
            <a:r>
              <a:rPr lang="en-US" altLang="en-US" dirty="0" err="1">
                <a:latin typeface="Tahoma" panose="020B0604030504040204" pitchFamily="34" charset="0"/>
              </a:rPr>
              <a:t>căng</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8" name="Text Box 10">
            <a:extLst>
              <a:ext uri="{FF2B5EF4-FFF2-40B4-BE49-F238E27FC236}">
                <a16:creationId xmlns:a16="http://schemas.microsoft.com/office/drawing/2014/main" xmlns="" id="{21ED8A8C-7321-4CB9-8555-B417C20D321D}"/>
              </a:ext>
            </a:extLst>
          </p:cNvPr>
          <p:cNvSpPr txBox="1">
            <a:spLocks noChangeArrowheads="1"/>
          </p:cNvSpPr>
          <p:nvPr/>
        </p:nvSpPr>
        <p:spPr bwMode="auto">
          <a:xfrm>
            <a:off x="1828800" y="5329729"/>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e. Một chiếc phao của cần câu đang nổi, bỗng bị chìm xuống </a:t>
            </a:r>
            <a:r>
              <a:rPr lang="vi-VN" altLang="en-US" dirty="0" err="1">
                <a:latin typeface="Tahoma" panose="020B0604030504040204" pitchFamily="34" charset="0"/>
              </a:rPr>
              <a:t>nước</a:t>
            </a:r>
            <a:r>
              <a:rPr lang="vi-VN" altLang="en-US" dirty="0">
                <a:latin typeface="Tahoma" panose="020B0604030504040204" pitchFamily="34" charset="0"/>
              </a:rPr>
              <a:t>.</a:t>
            </a:r>
          </a:p>
        </p:txBody>
      </p:sp>
      <p:sp>
        <p:nvSpPr>
          <p:cNvPr id="22539" name="Text Box 11">
            <a:extLst>
              <a:ext uri="{FF2B5EF4-FFF2-40B4-BE49-F238E27FC236}">
                <a16:creationId xmlns:a16="http://schemas.microsoft.com/office/drawing/2014/main" xmlns="" id="{BC0FCBD7-4283-4300-956B-4085C2E10C3B}"/>
              </a:ext>
            </a:extLst>
          </p:cNvPr>
          <p:cNvSpPr txBox="1">
            <a:spLocks noChangeArrowheads="1"/>
          </p:cNvSpPr>
          <p:nvPr/>
        </p:nvSpPr>
        <p:spPr bwMode="auto">
          <a:xfrm>
            <a:off x="7391400" y="1643063"/>
            <a:ext cx="1600200" cy="13849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en-US" altLang="en-US" b="1" dirty="0" err="1">
                <a:solidFill>
                  <a:srgbClr val="FF0000"/>
                </a:solidFill>
                <a:latin typeface="Tahoma" panose="020B0604030504040204" pitchFamily="34" charset="0"/>
              </a:rPr>
              <a:t>biến</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dạng</a:t>
            </a:r>
            <a:endParaRPr lang="en-US" altLang="en-US" b="1" dirty="0">
              <a:solidFill>
                <a:srgbClr val="FF0000"/>
              </a:solidFill>
              <a:latin typeface="Tahoma" panose="020B0604030504040204" pitchFamily="34" charset="0"/>
            </a:endParaRPr>
          </a:p>
          <a:p>
            <a:pPr eaLnBrk="1" hangingPunct="1">
              <a:spcBef>
                <a:spcPct val="50000"/>
              </a:spcBef>
            </a:pPr>
            <a:endParaRPr lang="en-US" altLang="en-US" b="1" dirty="0">
              <a:solidFill>
                <a:srgbClr val="FF0000"/>
              </a:solidFill>
              <a:latin typeface="VNI-Times" pitchFamily="2" charset="0"/>
            </a:endParaRPr>
          </a:p>
        </p:txBody>
      </p:sp>
      <p:sp>
        <p:nvSpPr>
          <p:cNvPr id="22540" name="Text Box 12">
            <a:extLst>
              <a:ext uri="{FF2B5EF4-FFF2-40B4-BE49-F238E27FC236}">
                <a16:creationId xmlns:a16="http://schemas.microsoft.com/office/drawing/2014/main" xmlns="" id="{FBD55FF7-3235-4AF6-8DFC-04570A1C75AE}"/>
              </a:ext>
            </a:extLst>
          </p:cNvPr>
          <p:cNvSpPr txBox="1">
            <a:spLocks noChangeArrowheads="1"/>
          </p:cNvSpPr>
          <p:nvPr/>
        </p:nvSpPr>
        <p:spPr bwMode="auto">
          <a:xfrm>
            <a:off x="8839200" y="1676400"/>
            <a:ext cx="1828800" cy="138499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b="1" dirty="0" err="1">
                <a:solidFill>
                  <a:srgbClr val="0070C0"/>
                </a:solidFill>
                <a:latin typeface="Tahoma" panose="020B0604030504040204" pitchFamily="34" charset="0"/>
              </a:rPr>
              <a:t>biến</a:t>
            </a:r>
            <a:r>
              <a:rPr lang="vi-VN" altLang="en-US" b="1" dirty="0">
                <a:solidFill>
                  <a:srgbClr val="0070C0"/>
                </a:solidFill>
                <a:latin typeface="Tahoma" panose="020B0604030504040204" pitchFamily="34" charset="0"/>
              </a:rPr>
              <a:t> </a:t>
            </a:r>
            <a:r>
              <a:rPr lang="vi-VN" altLang="en-US" b="1" dirty="0" err="1">
                <a:solidFill>
                  <a:srgbClr val="0070C0"/>
                </a:solidFill>
                <a:latin typeface="Tahoma" panose="020B0604030504040204" pitchFamily="34" charset="0"/>
              </a:rPr>
              <a:t>đổi</a:t>
            </a:r>
            <a:r>
              <a:rPr lang="vi-VN" altLang="en-US" b="1" dirty="0">
                <a:solidFill>
                  <a:srgbClr val="0070C0"/>
                </a:solidFill>
                <a:latin typeface="Tahoma" panose="020B0604030504040204" pitchFamily="34" charset="0"/>
              </a:rPr>
              <a:t> CĐ</a:t>
            </a:r>
          </a:p>
          <a:p>
            <a:pPr eaLnBrk="1" hangingPunct="1">
              <a:spcBef>
                <a:spcPct val="50000"/>
              </a:spcBef>
            </a:pPr>
            <a:endParaRPr lang="en-US" altLang="en-US" b="1" dirty="0">
              <a:solidFill>
                <a:srgbClr val="0070C0"/>
              </a:solidFill>
              <a:latin typeface="VNI-Times" pitchFamily="2" charset="0"/>
            </a:endParaRPr>
          </a:p>
        </p:txBody>
      </p:sp>
      <p:sp>
        <p:nvSpPr>
          <p:cNvPr id="22541" name="Rectangle 13">
            <a:hlinkClick r:id="rId4" action="ppaction://hlinksldjump"/>
            <a:extLst>
              <a:ext uri="{FF2B5EF4-FFF2-40B4-BE49-F238E27FC236}">
                <a16:creationId xmlns:a16="http://schemas.microsoft.com/office/drawing/2014/main" xmlns="" id="{4A1B2A73-DAF5-42DF-8BDA-1A1590036031}"/>
              </a:ext>
            </a:extLst>
          </p:cNvPr>
          <p:cNvSpPr>
            <a:spLocks noChangeArrowheads="1"/>
          </p:cNvSpPr>
          <p:nvPr/>
        </p:nvSpPr>
        <p:spPr bwMode="auto">
          <a:xfrm>
            <a:off x="8001000" y="2514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endParaRPr lang="en-US" altLang="en-US" dirty="0">
              <a:latin typeface="Tahoma" panose="020B0604030504040204" pitchFamily="34" charset="0"/>
            </a:endParaRPr>
          </a:p>
        </p:txBody>
      </p:sp>
      <p:sp>
        <p:nvSpPr>
          <p:cNvPr id="22542" name="Rectangle 14">
            <a:hlinkClick r:id="rId4" action="ppaction://hlinksldjump"/>
            <a:extLst>
              <a:ext uri="{FF2B5EF4-FFF2-40B4-BE49-F238E27FC236}">
                <a16:creationId xmlns:a16="http://schemas.microsoft.com/office/drawing/2014/main" xmlns="" id="{B8CBC896-367F-4392-9537-5252BABCDFB7}"/>
              </a:ext>
            </a:extLst>
          </p:cNvPr>
          <p:cNvSpPr>
            <a:spLocks noChangeArrowheads="1"/>
          </p:cNvSpPr>
          <p:nvPr/>
        </p:nvSpPr>
        <p:spPr bwMode="auto">
          <a:xfrm>
            <a:off x="8001000" y="32004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3" name="Rectangle 15">
            <a:hlinkClick r:id="rId5" action="ppaction://hlinksldjump"/>
            <a:extLst>
              <a:ext uri="{FF2B5EF4-FFF2-40B4-BE49-F238E27FC236}">
                <a16:creationId xmlns:a16="http://schemas.microsoft.com/office/drawing/2014/main" xmlns="" id="{90BE6ECF-31C7-4330-8A11-B66EC6070A95}"/>
              </a:ext>
            </a:extLst>
          </p:cNvPr>
          <p:cNvSpPr>
            <a:spLocks noChangeArrowheads="1"/>
          </p:cNvSpPr>
          <p:nvPr/>
        </p:nvSpPr>
        <p:spPr bwMode="auto">
          <a:xfrm>
            <a:off x="8001000" y="4038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4" name="Rectangle 16">
            <a:hlinkClick r:id="rId4" action="ppaction://hlinksldjump"/>
            <a:extLst>
              <a:ext uri="{FF2B5EF4-FFF2-40B4-BE49-F238E27FC236}">
                <a16:creationId xmlns:a16="http://schemas.microsoft.com/office/drawing/2014/main" xmlns="" id="{EA4EC81A-6CDF-49A0-9400-78C2AEC4D25E}"/>
              </a:ext>
            </a:extLst>
          </p:cNvPr>
          <p:cNvSpPr>
            <a:spLocks noChangeArrowheads="1"/>
          </p:cNvSpPr>
          <p:nvPr/>
        </p:nvSpPr>
        <p:spPr bwMode="auto">
          <a:xfrm>
            <a:off x="8001000" y="47244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5" name="Rectangle 17">
            <a:hlinkClick r:id="rId5" action="ppaction://hlinksldjump"/>
            <a:extLst>
              <a:ext uri="{FF2B5EF4-FFF2-40B4-BE49-F238E27FC236}">
                <a16:creationId xmlns:a16="http://schemas.microsoft.com/office/drawing/2014/main" xmlns="" id="{9B73E7EB-D4C2-4A2F-BA24-106A51A9AEB4}"/>
              </a:ext>
            </a:extLst>
          </p:cNvPr>
          <p:cNvSpPr>
            <a:spLocks noChangeArrowheads="1"/>
          </p:cNvSpPr>
          <p:nvPr/>
        </p:nvSpPr>
        <p:spPr bwMode="auto">
          <a:xfrm>
            <a:off x="8001000" y="5562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6" name="Rectangle 18">
            <a:hlinkClick r:id="rId5" action="ppaction://hlinksldjump"/>
            <a:extLst>
              <a:ext uri="{FF2B5EF4-FFF2-40B4-BE49-F238E27FC236}">
                <a16:creationId xmlns:a16="http://schemas.microsoft.com/office/drawing/2014/main" xmlns="" id="{2EF3381F-B063-4376-AC64-E744FF998EF2}"/>
              </a:ext>
            </a:extLst>
          </p:cNvPr>
          <p:cNvSpPr>
            <a:spLocks noChangeArrowheads="1"/>
          </p:cNvSpPr>
          <p:nvPr/>
        </p:nvSpPr>
        <p:spPr bwMode="auto">
          <a:xfrm>
            <a:off x="9067800" y="2514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7" name="Rectangle 19">
            <a:hlinkClick r:id="rId5" action="ppaction://hlinksldjump"/>
            <a:extLst>
              <a:ext uri="{FF2B5EF4-FFF2-40B4-BE49-F238E27FC236}">
                <a16:creationId xmlns:a16="http://schemas.microsoft.com/office/drawing/2014/main" xmlns="" id="{A7AC9F8E-7E82-4A3B-A005-DBECD5F462E6}"/>
              </a:ext>
            </a:extLst>
          </p:cNvPr>
          <p:cNvSpPr>
            <a:spLocks noChangeArrowheads="1"/>
          </p:cNvSpPr>
          <p:nvPr/>
        </p:nvSpPr>
        <p:spPr bwMode="auto">
          <a:xfrm>
            <a:off x="9067800" y="32004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8" name="Rectangle 20">
            <a:hlinkClick r:id="rId4" action="ppaction://hlinksldjump"/>
            <a:extLst>
              <a:ext uri="{FF2B5EF4-FFF2-40B4-BE49-F238E27FC236}">
                <a16:creationId xmlns:a16="http://schemas.microsoft.com/office/drawing/2014/main" xmlns="" id="{F34FDF55-402F-4C61-9CBE-5427DCDDC397}"/>
              </a:ext>
            </a:extLst>
          </p:cNvPr>
          <p:cNvSpPr>
            <a:spLocks noChangeArrowheads="1"/>
          </p:cNvSpPr>
          <p:nvPr/>
        </p:nvSpPr>
        <p:spPr bwMode="auto">
          <a:xfrm>
            <a:off x="9067800" y="4038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9" name="Rectangle 21">
            <a:hlinkClick r:id="rId5" action="ppaction://hlinksldjump"/>
            <a:extLst>
              <a:ext uri="{FF2B5EF4-FFF2-40B4-BE49-F238E27FC236}">
                <a16:creationId xmlns:a16="http://schemas.microsoft.com/office/drawing/2014/main" xmlns="" id="{BA2931BA-FAEF-4D28-AC76-0A0F7BA46A1F}"/>
              </a:ext>
            </a:extLst>
          </p:cNvPr>
          <p:cNvSpPr>
            <a:spLocks noChangeArrowheads="1"/>
          </p:cNvSpPr>
          <p:nvPr/>
        </p:nvSpPr>
        <p:spPr bwMode="auto">
          <a:xfrm>
            <a:off x="9067800" y="4800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50" name="Rectangle 22">
            <a:hlinkClick r:id="rId4" action="ppaction://hlinksldjump"/>
            <a:extLst>
              <a:ext uri="{FF2B5EF4-FFF2-40B4-BE49-F238E27FC236}">
                <a16:creationId xmlns:a16="http://schemas.microsoft.com/office/drawing/2014/main" xmlns="" id="{BC1649C9-4193-4B42-8C2F-2C745FCE15C1}"/>
              </a:ext>
            </a:extLst>
          </p:cNvPr>
          <p:cNvSpPr>
            <a:spLocks noChangeArrowheads="1"/>
          </p:cNvSpPr>
          <p:nvPr/>
        </p:nvSpPr>
        <p:spPr bwMode="auto">
          <a:xfrm>
            <a:off x="9067800" y="5562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51" name="AutoShape 23">
            <a:hlinkClick r:id="rId6" action="ppaction://hlinksldjump"/>
            <a:extLst>
              <a:ext uri="{FF2B5EF4-FFF2-40B4-BE49-F238E27FC236}">
                <a16:creationId xmlns:a16="http://schemas.microsoft.com/office/drawing/2014/main" xmlns="" id="{5304739C-EDD0-400C-9D03-16E7CB5BABFF}"/>
              </a:ext>
            </a:extLst>
          </p:cNvPr>
          <p:cNvSpPr>
            <a:spLocks noChangeArrowheads="1"/>
          </p:cNvSpPr>
          <p:nvPr/>
        </p:nvSpPr>
        <p:spPr bwMode="auto">
          <a:xfrm>
            <a:off x="9677400" y="152400"/>
            <a:ext cx="9144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endParaRPr lang="en-US" altLang="en-US">
              <a:latin typeface="VNI-Times" pitchFamily="2" charset="0"/>
            </a:endParaRPr>
          </a:p>
        </p:txBody>
      </p:sp>
    </p:spTree>
  </p:cSld>
  <p:clrMapOvr>
    <a:masterClrMapping/>
  </p:clrMapOvr>
  <p:transition>
    <p:cover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rames PPT 007">
            <a:extLst>
              <a:ext uri="{FF2B5EF4-FFF2-40B4-BE49-F238E27FC236}">
                <a16:creationId xmlns:a16="http://schemas.microsoft.com/office/drawing/2014/main" xmlns="" id="{0478E507-753C-4AD9-919A-E228E4C43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v)">
            <a:extLst>
              <a:ext uri="{FF2B5EF4-FFF2-40B4-BE49-F238E27FC236}">
                <a16:creationId xmlns:a16="http://schemas.microsoft.com/office/drawing/2014/main" xmlns="" id="{805E9879-85AE-4572-B26E-B923F4C86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2860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v)">
            <a:extLst>
              <a:ext uri="{FF2B5EF4-FFF2-40B4-BE49-F238E27FC236}">
                <a16:creationId xmlns:a16="http://schemas.microsoft.com/office/drawing/2014/main" xmlns="" id="{F9859554-CF3C-4AB1-BACD-5A5C54D50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900" y="22098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v)">
            <a:hlinkClick r:id="rId7" action="ppaction://hlinksldjump"/>
            <a:extLst>
              <a:ext uri="{FF2B5EF4-FFF2-40B4-BE49-F238E27FC236}">
                <a16:creationId xmlns:a16="http://schemas.microsoft.com/office/drawing/2014/main" xmlns="" id="{3F2B51D2-F684-41CB-AC54-A53D510BD8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0300" y="22860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HINH ANH DONG-1">
            <a:extLst>
              <a:ext uri="{FF2B5EF4-FFF2-40B4-BE49-F238E27FC236}">
                <a16:creationId xmlns:a16="http://schemas.microsoft.com/office/drawing/2014/main" xmlns="" id="{84AB94B8-DA14-43B8-AE24-952701275B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981450"/>
            <a:ext cx="4419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xmlns="" id="{21649010-1CBC-4DEF-88B5-C092255E50FE}"/>
              </a:ext>
            </a:extLst>
          </p:cNvPr>
          <p:cNvGrpSpPr>
            <a:grpSpLocks/>
          </p:cNvGrpSpPr>
          <p:nvPr/>
        </p:nvGrpSpPr>
        <p:grpSpPr bwMode="auto">
          <a:xfrm>
            <a:off x="4114800" y="609600"/>
            <a:ext cx="4114800" cy="1371600"/>
            <a:chOff x="0" y="0"/>
            <a:chExt cx="2352" cy="528"/>
          </a:xfrm>
        </p:grpSpPr>
        <p:sp>
          <p:nvSpPr>
            <p:cNvPr id="29708" name="Oval 8" descr="Water droplets">
              <a:extLst>
                <a:ext uri="{FF2B5EF4-FFF2-40B4-BE49-F238E27FC236}">
                  <a16:creationId xmlns:a16="http://schemas.microsoft.com/office/drawing/2014/main" xmlns="" id="{D7D9A03A-8499-4E35-99E7-19916FF222BF}"/>
                </a:ext>
              </a:extLst>
            </p:cNvPr>
            <p:cNvSpPr>
              <a:spLocks noChangeArrowheads="1"/>
            </p:cNvSpPr>
            <p:nvPr/>
          </p:nvSpPr>
          <p:spPr bwMode="auto">
            <a:xfrm>
              <a:off x="0" y="144"/>
              <a:ext cx="1824" cy="384"/>
            </a:xfrm>
            <a:prstGeom prst="ellipse">
              <a:avLst/>
            </a:prstGeom>
            <a:blipFill dpi="0" rotWithShape="1">
              <a:blip r:embed="rId9"/>
              <a:srcRect/>
              <a:tile tx="0" ty="0" sx="100000" sy="100000" flip="none" algn="tl"/>
            </a:blipFill>
            <a:ln w="9525">
              <a:solidFill>
                <a:srgbClr val="00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r>
                <a:rPr lang="en-US" altLang="en-US" b="1">
                  <a:solidFill>
                    <a:srgbClr val="FF0066"/>
                  </a:solidFill>
                  <a:latin typeface="Arial" panose="020B0604020202020204" pitchFamily="34" charset="0"/>
                </a:rPr>
                <a:t>Chúc mừng bạn !</a:t>
              </a:r>
            </a:p>
          </p:txBody>
        </p:sp>
        <p:pic>
          <p:nvPicPr>
            <p:cNvPr id="29709" name="Picture 9" descr="6">
              <a:extLst>
                <a:ext uri="{FF2B5EF4-FFF2-40B4-BE49-F238E27FC236}">
                  <a16:creationId xmlns:a16="http://schemas.microsoft.com/office/drawing/2014/main" xmlns="" id="{24283278-3B96-4320-987C-C59A3F3E5E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 y="0"/>
              <a:ext cx="57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2" name="j021176.wav">
            <a:hlinkClick r:id="" action="ppaction://media"/>
            <a:extLst>
              <a:ext uri="{FF2B5EF4-FFF2-40B4-BE49-F238E27FC236}">
                <a16:creationId xmlns:a16="http://schemas.microsoft.com/office/drawing/2014/main" xmlns="" id="{9FE73D35-5438-4293-8768-A5C39B15FD8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763000" y="533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62C5E658BAFF43BE82DC72478479894B">
            <a:hlinkClick r:id="rId7" action="ppaction://hlinksldjump"/>
            <a:extLst>
              <a:ext uri="{FF2B5EF4-FFF2-40B4-BE49-F238E27FC236}">
                <a16:creationId xmlns:a16="http://schemas.microsoft.com/office/drawing/2014/main" xmlns="" id="{7CBF8F05-F2E3-4852-AE26-BC0A2A3FF0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34401" y="5181600"/>
            <a:ext cx="962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j021177.wav">
            <a:hlinkClick r:id="" action="ppaction://media"/>
            <a:extLst>
              <a:ext uri="{FF2B5EF4-FFF2-40B4-BE49-F238E27FC236}">
                <a16:creationId xmlns:a16="http://schemas.microsoft.com/office/drawing/2014/main" xmlns="" id="{47C8C312-1575-41DD-AE9E-511FF7051EC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96774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j021178.wav">
            <a:hlinkClick r:id="" action="ppaction://media"/>
            <a:extLst>
              <a:ext uri="{FF2B5EF4-FFF2-40B4-BE49-F238E27FC236}">
                <a16:creationId xmlns:a16="http://schemas.microsoft.com/office/drawing/2014/main" xmlns="" id="{4AC13743-4982-4B52-AE84-A34BD76D869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9677400" y="533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3" presetID="0" presetClass="path" presetSubtype="0" accel="50000" decel="50000" fill="hold" nodeType="withEffect">
                                  <p:stCondLst>
                                    <p:cond delay="0"/>
                                  </p:stCondLst>
                                  <p:childTnLst>
                                    <p:animMotion origin="layout" path="M -0.10417 -0.00301 C 0.1059 -0.04792 0.31614 -0.09236 0.3684 -0.15579 C 0.42083 -0.21922 0.23593 -0.34537 0.20937 -0.38334 " pathEditMode="relative" rAng="0" ptsTypes="aaA">
                                      <p:cBhvr>
                                        <p:cTn id="14" dur="2000" fill="hold"/>
                                        <p:tgtEl>
                                          <p:spTgt spid="2"/>
                                        </p:tgtEl>
                                        <p:attrNameLst>
                                          <p:attrName>ppt_x,ppt_y</p:attrName>
                                        </p:attrNameLst>
                                      </p:cBhvr>
                                      <p:rCtr x="26200" y="-18800"/>
                                    </p:animMotion>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par>
                                <p:cTn id="18" presetID="1" presetClass="mediacall" presetSubtype="0" fill="hold" nodeType="withEffect">
                                  <p:stCondLst>
                                    <p:cond delay="0"/>
                                  </p:stCondLst>
                                  <p:childTnLst>
                                    <p:cmd type="call" cmd="playFrom(0.0)">
                                      <p:cBhvr>
                                        <p:cTn id="19" dur="4745" fill="hold"/>
                                        <p:tgtEl>
                                          <p:spTgt spid="28682"/>
                                        </p:tgtEl>
                                      </p:cBhvr>
                                    </p:cmd>
                                  </p:childTnLst>
                                </p:cTn>
                              </p:par>
                            </p:childTnLst>
                          </p:cTn>
                        </p:par>
                        <p:par>
                          <p:cTn id="20" fill="hold" nodeType="afterGroup">
                            <p:stCondLst>
                              <p:cond delay="4745"/>
                            </p:stCondLst>
                            <p:childTnLst>
                              <p:par>
                                <p:cTn id="21" presetID="1" presetClass="mediacall" presetSubtype="0" fill="hold" nodeType="afterEffect">
                                  <p:stCondLst>
                                    <p:cond delay="0"/>
                                  </p:stCondLst>
                                  <p:childTnLst>
                                    <p:cmd type="call" cmd="playFrom(0.0)">
                                      <p:cBhvr>
                                        <p:cTn id="22" dur="4745" fill="hold"/>
                                        <p:tgtEl>
                                          <p:spTgt spid="28684"/>
                                        </p:tgtEl>
                                      </p:cBhvr>
                                    </p:cmd>
                                  </p:childTnLst>
                                </p:cTn>
                              </p:par>
                            </p:childTnLst>
                          </p:cTn>
                        </p:par>
                        <p:par>
                          <p:cTn id="23" fill="hold" nodeType="afterGroup">
                            <p:stCondLst>
                              <p:cond delay="9490"/>
                            </p:stCondLst>
                            <p:childTnLst>
                              <p:par>
                                <p:cTn id="24" presetID="1" presetClass="mediacall" presetSubtype="0" fill="hold" nodeType="afterEffect">
                                  <p:stCondLst>
                                    <p:cond delay="0"/>
                                  </p:stCondLst>
                                  <p:childTnLst>
                                    <p:cmd type="call" cmd="playFrom(0.0)">
                                      <p:cBhvr>
                                        <p:cTn id="25" dur="4745" fill="hold"/>
                                        <p:tgtEl>
                                          <p:spTgt spid="286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2"/>
                </p:tgtEl>
              </p:cMediaNode>
            </p:audio>
            <p:audio>
              <p:cMediaNode>
                <p:cTn id="2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4"/>
                </p:tgtEl>
              </p:cMediaNode>
            </p:audio>
            <p:audio>
              <p:cMediaNode>
                <p:cTn id="28"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rames PPT 007">
            <a:extLst>
              <a:ext uri="{FF2B5EF4-FFF2-40B4-BE49-F238E27FC236}">
                <a16:creationId xmlns:a16="http://schemas.microsoft.com/office/drawing/2014/main" xmlns="" id="{69B63739-4BF6-4EC7-9746-DE575E92C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xmlns="" id="{788FCCA9-2FA3-4C78-ABBA-9BCD1BEA6573}"/>
              </a:ext>
            </a:extLst>
          </p:cNvPr>
          <p:cNvGrpSpPr>
            <a:grpSpLocks/>
          </p:cNvGrpSpPr>
          <p:nvPr/>
        </p:nvGrpSpPr>
        <p:grpSpPr bwMode="auto">
          <a:xfrm>
            <a:off x="3886200" y="4800600"/>
            <a:ext cx="5486400" cy="1143000"/>
            <a:chOff x="0" y="0"/>
            <a:chExt cx="2052" cy="414"/>
          </a:xfrm>
        </p:grpSpPr>
        <p:sp>
          <p:nvSpPr>
            <p:cNvPr id="2" name="Oval 4">
              <a:extLst>
                <a:ext uri="{FF2B5EF4-FFF2-40B4-BE49-F238E27FC236}">
                  <a16:creationId xmlns:a16="http://schemas.microsoft.com/office/drawing/2014/main" xmlns="" id="{5B688D78-AEC9-4C6C-905C-A8B5A6896817}"/>
                </a:ext>
              </a:extLst>
            </p:cNvPr>
            <p:cNvSpPr>
              <a:spLocks noChangeArrowheads="1"/>
            </p:cNvSpPr>
            <p:nvPr/>
          </p:nvSpPr>
          <p:spPr bwMode="auto">
            <a:xfrm>
              <a:off x="0" y="0"/>
              <a:ext cx="1488" cy="384"/>
            </a:xfrm>
            <a:prstGeom prst="ellipse">
              <a:avLst/>
            </a:prstGeom>
            <a:gradFill rotWithShape="1">
              <a:gsLst>
                <a:gs pos="0">
                  <a:srgbClr val="FFFF00"/>
                </a:gs>
                <a:gs pos="50000">
                  <a:schemeClr val="bg1"/>
                </a:gs>
                <a:gs pos="100000">
                  <a:srgbClr val="FFFF00"/>
                </a:gs>
              </a:gsLst>
              <a:lin ang="5400000" scaled="1"/>
            </a:gradFill>
            <a:ln w="9525" cmpd="sng">
              <a:solidFill>
                <a:srgbClr val="CC6600"/>
              </a:solidFill>
              <a:round/>
              <a:headEnd/>
              <a:tailEnd/>
            </a:ln>
            <a:effectLst/>
          </p:spPr>
          <p:txBody>
            <a:bodyPr wrap="none" anchor="ctr"/>
            <a:lstStyle/>
            <a:p>
              <a:pPr algn="ctr">
                <a:defRPr/>
              </a:pPr>
              <a:r>
                <a:rPr lang="en-US" sz="3200" b="1">
                  <a:solidFill>
                    <a:srgbClr val="FF0000"/>
                  </a:solidFill>
                  <a:latin typeface="Arial" pitchFamily="34" charset="0"/>
                </a:rPr>
                <a:t>Ồ ! Tiếc quá</a:t>
              </a:r>
              <a:r>
                <a:rPr lang="en-US" b="1">
                  <a:solidFill>
                    <a:srgbClr val="FF0000"/>
                  </a:solidFill>
                  <a:latin typeface="Arial" pitchFamily="34" charset="0"/>
                </a:rPr>
                <a:t>.</a:t>
              </a:r>
            </a:p>
          </p:txBody>
        </p:sp>
        <p:pic>
          <p:nvPicPr>
            <p:cNvPr id="30729" name="Picture 5" descr="1">
              <a:extLst>
                <a:ext uri="{FF2B5EF4-FFF2-40B4-BE49-F238E27FC236}">
                  <a16:creationId xmlns:a16="http://schemas.microsoft.com/office/drawing/2014/main" xmlns="" id="{6D29B01C-0008-4561-B026-F874AA17A2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 y="96"/>
              <a:ext cx="66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4" name="Picture 6" descr=":n)">
            <a:hlinkClick r:id="rId7" action="ppaction://hlinksldjump"/>
            <a:extLst>
              <a:ext uri="{FF2B5EF4-FFF2-40B4-BE49-F238E27FC236}">
                <a16:creationId xmlns:a16="http://schemas.microsoft.com/office/drawing/2014/main" xmlns="" id="{27F50A42-1DCA-4F01-8691-AE563AB92E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2667000"/>
            <a:ext cx="38242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MS900074269[2].mid">
            <a:hlinkClick r:id="" action="ppaction://media"/>
            <a:extLst>
              <a:ext uri="{FF2B5EF4-FFF2-40B4-BE49-F238E27FC236}">
                <a16:creationId xmlns:a16="http://schemas.microsoft.com/office/drawing/2014/main" xmlns="" id="{500FE825-E7B3-4C75-AEB3-757E54933D8F}"/>
              </a:ext>
            </a:extLst>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9372600" y="5715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62C5E658BAFF43BE82DC72478479894B">
            <a:hlinkClick r:id="rId7" action="ppaction://hlinksldjump"/>
            <a:extLst>
              <a:ext uri="{FF2B5EF4-FFF2-40B4-BE49-F238E27FC236}">
                <a16:creationId xmlns:a16="http://schemas.microsoft.com/office/drawing/2014/main" xmlns="" id="{027BE112-2572-4589-B28F-DADCB85E4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0176" y="5486400"/>
            <a:ext cx="962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MS900074319[2].mid">
            <a:hlinkClick r:id="" action="ppaction://media"/>
            <a:extLst>
              <a:ext uri="{FF2B5EF4-FFF2-40B4-BE49-F238E27FC236}">
                <a16:creationId xmlns:a16="http://schemas.microsoft.com/office/drawing/2014/main" xmlns="" id="{68D093E9-A49C-4C46-9F63-953C1A3FF6C6}"/>
              </a:ext>
            </a:extLst>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9601200" y="495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25000">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0.03836 0.0257 C -0.20121 -0.00787 -0.36406 -0.04074 -0.39045 -0.07199 C -0.41666 -0.10301 -0.26614 -0.1368 -0.196 -0.1618 C -0.12586 -0.1868 0.00816 -0.16782 0.03091 -0.2206 C 0.05382 -0.27361 -0.04305 -0.43333 -0.05868 -0.47801 C -0.0743 -0.52222 -0.06875 -0.50555 -0.06284 -0.48866 " pathEditMode="relative" rAng="0" ptsTypes="aaaaaA">
                                      <p:cBhvr>
                                        <p:cTn id="10" dur="2000" fill="hold"/>
                                        <p:tgtEl>
                                          <p:spTgt spid="3"/>
                                        </p:tgtEl>
                                        <p:attrNameLst>
                                          <p:attrName>ppt_x,ppt_y</p:attrName>
                                        </p:attrNameLst>
                                      </p:cBhvr>
                                      <p:rCtr x="-14100" y="-27200"/>
                                    </p:animMotion>
                                  </p:childTnLst>
                                </p:cTn>
                              </p:par>
                              <p:par>
                                <p:cTn id="11" presetID="1" presetClass="mediacall" presetSubtype="0" fill="hold" nodeType="withEffect">
                                  <p:stCondLst>
                                    <p:cond delay="0"/>
                                  </p:stCondLst>
                                  <p:childTnLst>
                                    <p:cmd type="call" cmd="playFrom(0.0)">
                                      <p:cBhvr>
                                        <p:cTn id="12" dur="29550" fill="hold"/>
                                        <p:tgtEl>
                                          <p:spTgt spid="29703"/>
                                        </p:tgtEl>
                                      </p:cBhvr>
                                    </p:cmd>
                                  </p:childTnLst>
                                </p:cTn>
                              </p:par>
                            </p:childTnLst>
                          </p:cTn>
                        </p:par>
                        <p:par>
                          <p:cTn id="13" fill="hold" nodeType="afterGroup">
                            <p:stCondLst>
                              <p:cond delay="29550"/>
                            </p:stCondLst>
                            <p:childTnLst>
                              <p:par>
                                <p:cTn id="14" presetID="1" presetClass="mediacall" presetSubtype="0" fill="hold" nodeType="afterEffect">
                                  <p:stCondLst>
                                    <p:cond delay="0"/>
                                  </p:stCondLst>
                                  <p:childTnLst>
                                    <p:cmd type="call" cmd="playFrom(0.0)">
                                      <p:cBhvr>
                                        <p:cTn id="15" dur="39955" fill="hold"/>
                                        <p:tgtEl>
                                          <p:spTgt spid="297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9703"/>
                </p:tgtEl>
              </p:cMediaNode>
            </p:audio>
            <p:audio>
              <p:cMediaNode>
                <p:cTn id="1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970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D75C907-D5F3-4B2D-BE78-861A17D1E946}"/>
              </a:ext>
            </a:extLst>
          </p:cNvPr>
          <p:cNvSpPr>
            <a:spLocks noGrp="1"/>
          </p:cNvSpPr>
          <p:nvPr>
            <p:ph idx="1"/>
          </p:nvPr>
        </p:nvSpPr>
        <p:spPr>
          <a:xfrm>
            <a:off x="625643" y="898526"/>
            <a:ext cx="7924907" cy="623887"/>
          </a:xfrm>
        </p:spPr>
        <p:txBody>
          <a:bodyPr>
            <a:normAutofit/>
          </a:bodyPr>
          <a:lstStyle/>
          <a:p>
            <a:pPr marL="0" indent="0" algn="just">
              <a:buNone/>
            </a:pPr>
            <a:r>
              <a:rPr lang="en-US" sz="3200" b="1">
                <a:latin typeface="A3.MitrLight-San" panose="00000400000000000000" pitchFamily="2" charset="-34"/>
                <a:ea typeface="+mj-ea"/>
                <a:cs typeface="A3.MitrLight-San" panose="00000400000000000000" pitchFamily="2" charset="-34"/>
              </a:rPr>
              <a:t>Nhiệm vụ</a:t>
            </a:r>
            <a:r>
              <a:rPr lang="en-US" sz="3200">
                <a:latin typeface="A3.MitrLight-San" panose="00000400000000000000" pitchFamily="2" charset="-34"/>
                <a:ea typeface="+mj-ea"/>
                <a:cs typeface="A3.MitrLight-San" panose="00000400000000000000" pitchFamily="2" charset="-34"/>
              </a:rPr>
              <a:t>: hoàn thành bảng dưới đây.</a:t>
            </a:r>
          </a:p>
        </p:txBody>
      </p:sp>
      <p:sp>
        <p:nvSpPr>
          <p:cNvPr id="6" name="Title 1">
            <a:extLst>
              <a:ext uri="{FF2B5EF4-FFF2-40B4-BE49-F238E27FC236}">
                <a16:creationId xmlns:a16="http://schemas.microsoft.com/office/drawing/2014/main" xmlns="" id="{8FD96A4A-B376-437B-8370-7E1039A2CF31}"/>
              </a:ext>
            </a:extLst>
          </p:cNvPr>
          <p:cNvSpPr txBox="1">
            <a:spLocks/>
          </p:cNvSpPr>
          <p:nvPr/>
        </p:nvSpPr>
        <p:spPr>
          <a:xfrm>
            <a:off x="625643" y="79376"/>
            <a:ext cx="1031858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rgbClr val="C00000"/>
                </a:solidFill>
                <a:latin typeface="A3.BoosterNextFYBlackRegular-Sa" panose="02000A03000000020004" pitchFamily="2" charset="0"/>
              </a:rPr>
              <a:t>LỰC LÀ NGUYÊN NHÂN GÂY RA CHUYỂN ĐỘNG?</a:t>
            </a:r>
          </a:p>
        </p:txBody>
      </p:sp>
      <p:graphicFrame>
        <p:nvGraphicFramePr>
          <p:cNvPr id="4" name="Table 6">
            <a:extLst>
              <a:ext uri="{FF2B5EF4-FFF2-40B4-BE49-F238E27FC236}">
                <a16:creationId xmlns:a16="http://schemas.microsoft.com/office/drawing/2014/main" xmlns="" id="{F3C79D6D-5D8D-4358-A3F5-A436783415B4}"/>
              </a:ext>
            </a:extLst>
          </p:cNvPr>
          <p:cNvGraphicFramePr>
            <a:graphicFrameLocks noGrp="1"/>
          </p:cNvGraphicFramePr>
          <p:nvPr>
            <p:extLst>
              <p:ext uri="{D42A27DB-BD31-4B8C-83A1-F6EECF244321}">
                <p14:modId xmlns:p14="http://schemas.microsoft.com/office/powerpoint/2010/main" val="3831980232"/>
              </p:ext>
            </p:extLst>
          </p:nvPr>
        </p:nvGraphicFramePr>
        <p:xfrm>
          <a:off x="571500" y="1646238"/>
          <a:ext cx="11363326" cy="4511040"/>
        </p:xfrm>
        <a:graphic>
          <a:graphicData uri="http://schemas.openxmlformats.org/drawingml/2006/table">
            <a:tbl>
              <a:tblPr firstRow="1" bandRow="1">
                <a:tableStyleId>{5C22544A-7EE6-4342-B048-85BDC9FD1C3A}</a:tableStyleId>
              </a:tblPr>
              <a:tblGrid>
                <a:gridCol w="2935353">
                  <a:extLst>
                    <a:ext uri="{9D8B030D-6E8A-4147-A177-3AD203B41FA5}">
                      <a16:colId xmlns:a16="http://schemas.microsoft.com/office/drawing/2014/main" xmlns="" val="1094386529"/>
                    </a:ext>
                  </a:extLst>
                </a:gridCol>
                <a:gridCol w="3974857">
                  <a:extLst>
                    <a:ext uri="{9D8B030D-6E8A-4147-A177-3AD203B41FA5}">
                      <a16:colId xmlns:a16="http://schemas.microsoft.com/office/drawing/2014/main" xmlns="" val="3470719672"/>
                    </a:ext>
                  </a:extLst>
                </a:gridCol>
                <a:gridCol w="4453116">
                  <a:extLst>
                    <a:ext uri="{9D8B030D-6E8A-4147-A177-3AD203B41FA5}">
                      <a16:colId xmlns:a16="http://schemas.microsoft.com/office/drawing/2014/main" xmlns="" val="2065087285"/>
                    </a:ext>
                  </a:extLst>
                </a:gridCol>
              </a:tblGrid>
              <a:tr h="370840">
                <a:tc>
                  <a:txBody>
                    <a:bodyPr/>
                    <a:lstStyle/>
                    <a:p>
                      <a:pPr algn="ctr"/>
                      <a:r>
                        <a:rPr lang="en-US" sz="3200" kern="1200">
                          <a:solidFill>
                            <a:schemeClr val="tx1"/>
                          </a:solidFill>
                          <a:latin typeface="A3.MitrLight-San" panose="00000400000000000000" pitchFamily="2" charset="-34"/>
                          <a:ea typeface="+mj-ea"/>
                          <a:cs typeface="A3.MitrLight-San" panose="00000400000000000000" pitchFamily="2" charset="-34"/>
                        </a:rPr>
                        <a:t>Trạng thái của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kern="1200">
                          <a:solidFill>
                            <a:schemeClr val="tx1"/>
                          </a:solidFill>
                          <a:latin typeface="A3.MitrLight-San" panose="00000400000000000000" pitchFamily="2" charset="-34"/>
                          <a:ea typeface="+mj-ea"/>
                          <a:cs typeface="A3.MitrLight-San" panose="00000400000000000000" pitchFamily="2" charset="-34"/>
                        </a:rPr>
                        <a:t>Khi có lực tác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kern="1200">
                          <a:solidFill>
                            <a:schemeClr val="tx1"/>
                          </a:solidFill>
                          <a:latin typeface="A3.MitrLight-San" panose="00000400000000000000" pitchFamily="2" charset="-34"/>
                          <a:ea typeface="+mj-ea"/>
                          <a:cs typeface="A3.MitrLight-San" panose="00000400000000000000" pitchFamily="2" charset="-34"/>
                        </a:rPr>
                        <a:t>Khi không có lực tác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851063536"/>
                  </a:ext>
                </a:extLst>
              </a:tr>
              <a:tr h="370840">
                <a:tc>
                  <a:txBody>
                    <a:bodyPr/>
                    <a:lstStyle/>
                    <a:p>
                      <a:pPr algn="ctr"/>
                      <a:r>
                        <a:rPr lang="en-US" sz="2800" kern="1200">
                          <a:solidFill>
                            <a:schemeClr val="tx1"/>
                          </a:solidFill>
                          <a:latin typeface="A3.MitrLight-San" panose="00000400000000000000" pitchFamily="2" charset="-34"/>
                          <a:ea typeface="+mj-ea"/>
                          <a:cs typeface="A3.MitrLight-San" panose="00000400000000000000" pitchFamily="2" charset="-34"/>
                        </a:rPr>
                        <a:t>Đang đứng yên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chuyển động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92863009"/>
                  </a:ext>
                </a:extLst>
              </a:tr>
              <a:tr h="370840">
                <a:tc rowSpan="4">
                  <a:txBody>
                    <a:bodyPr/>
                    <a:lstStyle/>
                    <a:p>
                      <a:pPr algn="ctr"/>
                      <a:r>
                        <a:rPr lang="en-US" sz="2800" kern="1200">
                          <a:solidFill>
                            <a:schemeClr val="tx1"/>
                          </a:solidFill>
                          <a:latin typeface="A3.MitrLight-San" panose="00000400000000000000" pitchFamily="2" charset="-34"/>
                          <a:ea typeface="+mj-ea"/>
                          <a:cs typeface="A3.MitrLight-San" panose="00000400000000000000" pitchFamily="2" charset="-34"/>
                        </a:rPr>
                        <a:t>Đang chuyển động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chuyển động nhanh dần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70412442"/>
                  </a:ext>
                </a:extLst>
              </a:tr>
              <a:tr h="37084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chuyển động chậm dần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7621219"/>
                  </a:ext>
                </a:extLst>
              </a:tr>
              <a:tr h="37084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đổi hướng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33675128"/>
                  </a:ext>
                </a:extLst>
              </a:tr>
              <a:tr h="37084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kern="1200">
                          <a:solidFill>
                            <a:schemeClr val="tx1"/>
                          </a:solidFill>
                          <a:latin typeface="A3.MitrLight-San" panose="00000400000000000000" pitchFamily="2" charset="-34"/>
                          <a:ea typeface="+mj-ea"/>
                          <a:cs typeface="A3.MitrLight-San" panose="00000400000000000000" pitchFamily="2" charset="-34"/>
                        </a:rPr>
                        <a:t>Có thể dừng lại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kern="1200" dirty="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63703235"/>
                  </a:ext>
                </a:extLst>
              </a:tr>
            </a:tbl>
          </a:graphicData>
        </a:graphic>
      </p:graphicFrame>
      <p:sp>
        <p:nvSpPr>
          <p:cNvPr id="7" name="Rectangle 6">
            <a:extLst>
              <a:ext uri="{FF2B5EF4-FFF2-40B4-BE49-F238E27FC236}">
                <a16:creationId xmlns:a16="http://schemas.microsoft.com/office/drawing/2014/main" xmlns="" id="{B3AFC92F-9F5F-45C1-89E4-999F6D9AACB2}"/>
              </a:ext>
            </a:extLst>
          </p:cNvPr>
          <p:cNvSpPr/>
          <p:nvPr/>
        </p:nvSpPr>
        <p:spPr>
          <a:xfrm>
            <a:off x="10059141" y="-37877"/>
            <a:ext cx="2259978" cy="1931766"/>
          </a:xfrm>
          <a:prstGeom prst="rect">
            <a:avLst/>
          </a:prstGeom>
          <a:blipFill dpi="0" rotWithShape="1">
            <a:blip r:embed="rId4">
              <a:extLst>
                <a:ext uri="{BEBA8EAE-BF5A-486C-A8C5-ECC9F3942E4B}">
                  <a14:imgProps xmlns:a14="http://schemas.microsoft.com/office/drawing/2010/main">
                    <a14:imgLayer r:embed="rId5">
                      <a14:imgEffect>
                        <a14:backgroundRemoval t="21099" b="81001" l="14255" r="84335">
                          <a14:foregroundMark x1="51406" y1="59844" x2="51406" y2="59844"/>
                          <a14:foregroundMark x1="50625" y1="54531" x2="52969" y2="66563"/>
                          <a14:foregroundMark x1="52969" y1="66563" x2="50000" y2="57344"/>
                          <a14:foregroundMark x1="32813" y1="55000" x2="33594" y2="74219"/>
                          <a14:foregroundMark x1="70938" y1="55937" x2="70781" y2="73594"/>
                        </a14:backgroundRemoval>
                      </a14:imgEffect>
                    </a14:imgLayer>
                  </a14:imgProps>
                </a:ext>
                <a:ext uri="{28A0092B-C50C-407E-A947-70E740481C1C}">
                  <a14:useLocalDpi xmlns:a14="http://schemas.microsoft.com/office/drawing/2010/main" val="0"/>
                </a:ext>
              </a:extLst>
            </a:blip>
            <a:srcRect/>
            <a:stretch>
              <a:fillRect l="-6273" t="-18178" r="-7883" b="-153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TextBox 8">
            <a:extLst>
              <a:ext uri="{FF2B5EF4-FFF2-40B4-BE49-F238E27FC236}">
                <a16:creationId xmlns:a16="http://schemas.microsoft.com/office/drawing/2014/main" xmlns="" id="{BD25EF6D-6FF9-467C-8E1D-186D386ABD8F}"/>
              </a:ext>
            </a:extLst>
          </p:cNvPr>
          <p:cNvSpPr txBox="1"/>
          <p:nvPr/>
        </p:nvSpPr>
        <p:spPr>
          <a:xfrm>
            <a:off x="7481284" y="2715991"/>
            <a:ext cx="4560093" cy="523220"/>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Đứng yên</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sp>
        <p:nvSpPr>
          <p:cNvPr id="10" name="TextBox 9">
            <a:extLst>
              <a:ext uri="{FF2B5EF4-FFF2-40B4-BE49-F238E27FC236}">
                <a16:creationId xmlns:a16="http://schemas.microsoft.com/office/drawing/2014/main" xmlns="" id="{57F631D3-3961-4FD3-9994-740968009060}"/>
              </a:ext>
            </a:extLst>
          </p:cNvPr>
          <p:cNvSpPr txBox="1"/>
          <p:nvPr/>
        </p:nvSpPr>
        <p:spPr>
          <a:xfrm>
            <a:off x="7481285" y="3229695"/>
            <a:ext cx="4560094" cy="954107"/>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Không thể chuyển động nhanh dần</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sp>
        <p:nvSpPr>
          <p:cNvPr id="11" name="TextBox 10">
            <a:extLst>
              <a:ext uri="{FF2B5EF4-FFF2-40B4-BE49-F238E27FC236}">
                <a16:creationId xmlns:a16="http://schemas.microsoft.com/office/drawing/2014/main" xmlns="" id="{5645BD38-3061-4A70-BED6-B05BA085AF04}"/>
              </a:ext>
            </a:extLst>
          </p:cNvPr>
          <p:cNvSpPr txBox="1"/>
          <p:nvPr/>
        </p:nvSpPr>
        <p:spPr>
          <a:xfrm>
            <a:off x="7481285" y="4136063"/>
            <a:ext cx="4560094" cy="954107"/>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Không thể chuyển động chậm dần</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sp>
        <p:nvSpPr>
          <p:cNvPr id="12" name="TextBox 11">
            <a:extLst>
              <a:ext uri="{FF2B5EF4-FFF2-40B4-BE49-F238E27FC236}">
                <a16:creationId xmlns:a16="http://schemas.microsoft.com/office/drawing/2014/main" xmlns="" id="{98B1FAA6-481B-4B8C-910D-588E69B33D11}"/>
              </a:ext>
            </a:extLst>
          </p:cNvPr>
          <p:cNvSpPr txBox="1"/>
          <p:nvPr/>
        </p:nvSpPr>
        <p:spPr>
          <a:xfrm>
            <a:off x="7481285" y="5104238"/>
            <a:ext cx="4560094" cy="523220"/>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Chuyển động thẳng</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sp>
        <p:nvSpPr>
          <p:cNvPr id="13" name="TextBox 12">
            <a:extLst>
              <a:ext uri="{FF2B5EF4-FFF2-40B4-BE49-F238E27FC236}">
                <a16:creationId xmlns:a16="http://schemas.microsoft.com/office/drawing/2014/main" xmlns="" id="{C68B1408-DA09-4611-8E30-2D5242E5D15F}"/>
              </a:ext>
            </a:extLst>
          </p:cNvPr>
          <p:cNvSpPr txBox="1"/>
          <p:nvPr/>
        </p:nvSpPr>
        <p:spPr>
          <a:xfrm>
            <a:off x="7481285" y="5627458"/>
            <a:ext cx="4560094" cy="523220"/>
          </a:xfrm>
          <a:prstGeom prst="rect">
            <a:avLst/>
          </a:prstGeom>
          <a:solidFill>
            <a:schemeClr val="accent6">
              <a:lumMod val="20000"/>
              <a:lumOff val="80000"/>
            </a:schemeClr>
          </a:solidFill>
          <a:ln>
            <a:solidFill>
              <a:schemeClr val="tx1"/>
            </a:solidFill>
          </a:ln>
        </p:spPr>
        <p:txBody>
          <a:bodyPr wrap="square">
            <a:spAutoFit/>
          </a:bodyPr>
          <a:lstStyle/>
          <a:p>
            <a:r>
              <a:rPr lang="en-US" sz="2800">
                <a:latin typeface="A3.MitrLight-San" panose="00000400000000000000" pitchFamily="2" charset="-34"/>
                <a:ea typeface="+mj-ea"/>
                <a:cs typeface="A3.MitrLight-San" panose="00000400000000000000" pitchFamily="2" charset="-34"/>
              </a:rPr>
              <a:t>Tiếp tục chuyển động</a:t>
            </a:r>
            <a:endParaRPr lang="en-US" sz="2800" kern="1200">
              <a:solidFill>
                <a:schemeClr val="tx1"/>
              </a:solidFill>
              <a:latin typeface="A3.MitrLight-San" panose="00000400000000000000" pitchFamily="2" charset="-34"/>
              <a:ea typeface="+mj-ea"/>
              <a:cs typeface="A3.MitrLight-San" panose="00000400000000000000" pitchFamily="2" charset="-34"/>
            </a:endParaRPr>
          </a:p>
        </p:txBody>
      </p:sp>
      <p:pic>
        <p:nvPicPr>
          <p:cNvPr id="2" name="Countdown 2 minutes-Nho">
            <a:hlinkClick r:id="" action="ppaction://media"/>
            <a:extLst>
              <a:ext uri="{FF2B5EF4-FFF2-40B4-BE49-F238E27FC236}">
                <a16:creationId xmlns:a16="http://schemas.microsoft.com/office/drawing/2014/main" xmlns="" id="{5DC67BD8-ED00-4030-B8F6-192E9E9777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1500" y="5613390"/>
            <a:ext cx="2225336" cy="1250774"/>
          </a:xfrm>
          <a:prstGeom prst="rect">
            <a:avLst/>
          </a:prstGeom>
        </p:spPr>
      </p:pic>
    </p:spTree>
    <p:extLst>
      <p:ext uri="{BB962C8B-B14F-4D97-AF65-F5344CB8AC3E}">
        <p14:creationId xmlns:p14="http://schemas.microsoft.com/office/powerpoint/2010/main" val="30624053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0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6FA5A1F-7354-4913-AACB-B3495624B031}"/>
              </a:ext>
            </a:extLst>
          </p:cNvPr>
          <p:cNvSpPr>
            <a:spLocks noGrp="1"/>
          </p:cNvSpPr>
          <p:nvPr>
            <p:ph idx="1"/>
          </p:nvPr>
        </p:nvSpPr>
        <p:spPr>
          <a:xfrm>
            <a:off x="4076699" y="1358900"/>
            <a:ext cx="7700332" cy="3859742"/>
          </a:xfrm>
        </p:spPr>
        <p:txBody>
          <a:bodyPr/>
          <a:lstStyle/>
          <a:p>
            <a:pPr marL="0" indent="0" algn="just">
              <a:buNone/>
            </a:pPr>
            <a:r>
              <a:rPr lang="en-US" sz="3200">
                <a:latin typeface="A3.MitrLight-San" panose="00000400000000000000" pitchFamily="2" charset="-34"/>
                <a:ea typeface="+mj-ea"/>
                <a:cs typeface="A3.MitrLight-San" panose="00000400000000000000" pitchFamily="2" charset="-34"/>
              </a:rPr>
              <a:t>Vậy, khi </a:t>
            </a:r>
            <a:r>
              <a:rPr lang="en-US" sz="3600" b="1">
                <a:latin typeface="A3.MitrLight-San" panose="00000400000000000000" pitchFamily="2" charset="-34"/>
                <a:ea typeface="+mj-ea"/>
                <a:cs typeface="A3.MitrLight-San" panose="00000400000000000000" pitchFamily="2" charset="-34"/>
              </a:rPr>
              <a:t>không</a:t>
            </a:r>
            <a:r>
              <a:rPr lang="en-US" sz="3200">
                <a:latin typeface="A3.MitrLight-San" panose="00000400000000000000" pitchFamily="2" charset="-34"/>
                <a:ea typeface="+mj-ea"/>
                <a:cs typeface="A3.MitrLight-San" panose="00000400000000000000" pitchFamily="2" charset="-34"/>
              </a:rPr>
              <a:t> còn </a:t>
            </a:r>
            <a:r>
              <a:rPr lang="en-US" sz="3600" b="1">
                <a:latin typeface="A3.MitrLight-San" panose="00000400000000000000" pitchFamily="2" charset="-34"/>
                <a:ea typeface="+mj-ea"/>
                <a:cs typeface="A3.MitrLight-San" panose="00000400000000000000" pitchFamily="2" charset="-34"/>
              </a:rPr>
              <a:t>lực</a:t>
            </a:r>
            <a:r>
              <a:rPr lang="en-US" sz="3200">
                <a:latin typeface="A3.MitrLight-San" panose="00000400000000000000" pitchFamily="2" charset="-34"/>
                <a:ea typeface="+mj-ea"/>
                <a:cs typeface="A3.MitrLight-San" panose="00000400000000000000" pitchFamily="2" charset="-34"/>
              </a:rPr>
              <a:t> tác dụng lên vật thì</a:t>
            </a:r>
          </a:p>
          <a:p>
            <a:pPr algn="just">
              <a:buFont typeface="Wingdings" panose="05000000000000000000" pitchFamily="2" charset="2"/>
              <a:buChar char="ü"/>
            </a:pPr>
            <a:r>
              <a:rPr lang="en-US" sz="3200">
                <a:latin typeface="A3.MitrLight-San" panose="00000400000000000000" pitchFamily="2" charset="-34"/>
                <a:ea typeface="+mj-ea"/>
                <a:cs typeface="A3.MitrLight-San" panose="00000400000000000000" pitchFamily="2" charset="-34"/>
              </a:rPr>
              <a:t> vật đang </a:t>
            </a:r>
            <a:r>
              <a:rPr lang="en-US" sz="3600" b="1">
                <a:latin typeface="A3.MitrLight-San" panose="00000400000000000000" pitchFamily="2" charset="-34"/>
                <a:ea typeface="+mj-ea"/>
                <a:cs typeface="A3.MitrLight-San" panose="00000400000000000000" pitchFamily="2" charset="-34"/>
              </a:rPr>
              <a:t>đứng yên </a:t>
            </a:r>
            <a:r>
              <a:rPr lang="en-US" sz="3200">
                <a:latin typeface="A3.MitrLight-San" panose="00000400000000000000" pitchFamily="2" charset="-34"/>
                <a:ea typeface="+mj-ea"/>
                <a:cs typeface="A3.MitrLight-San" panose="00000400000000000000" pitchFamily="2" charset="-34"/>
              </a:rPr>
              <a:t>tiếp tục </a:t>
            </a:r>
            <a:r>
              <a:rPr lang="en-US" sz="3600" b="1">
                <a:latin typeface="A3.MitrLight-San" panose="00000400000000000000" pitchFamily="2" charset="-34"/>
                <a:ea typeface="+mj-ea"/>
                <a:cs typeface="A3.MitrLight-San" panose="00000400000000000000" pitchFamily="2" charset="-34"/>
              </a:rPr>
              <a:t>đứng yên</a:t>
            </a:r>
            <a:r>
              <a:rPr lang="en-US" sz="320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sz="3200">
                <a:latin typeface="A3.MitrLight-San" panose="00000400000000000000" pitchFamily="2" charset="-34"/>
                <a:ea typeface="+mj-ea"/>
                <a:cs typeface="A3.MitrLight-San" panose="00000400000000000000" pitchFamily="2" charset="-34"/>
              </a:rPr>
              <a:t> vật đang </a:t>
            </a:r>
            <a:r>
              <a:rPr lang="en-US" sz="3600" b="1">
                <a:latin typeface="A3.MitrLight-San" panose="00000400000000000000" pitchFamily="2" charset="-34"/>
                <a:ea typeface="+mj-ea"/>
                <a:cs typeface="A3.MitrLight-San" panose="00000400000000000000" pitchFamily="2" charset="-34"/>
              </a:rPr>
              <a:t>chuyển động</a:t>
            </a:r>
            <a:r>
              <a:rPr lang="en-US" sz="3200">
                <a:latin typeface="A3.MitrLight-San" panose="00000400000000000000" pitchFamily="2" charset="-34"/>
                <a:ea typeface="+mj-ea"/>
                <a:cs typeface="A3.MitrLight-San" panose="00000400000000000000" pitchFamily="2" charset="-34"/>
              </a:rPr>
              <a:t>, tiếp tục </a:t>
            </a:r>
            <a:r>
              <a:rPr lang="en-US" sz="3600" b="1">
                <a:latin typeface="A3.MitrLight-San" panose="00000400000000000000" pitchFamily="2" charset="-34"/>
                <a:ea typeface="+mj-ea"/>
                <a:cs typeface="A3.MitrLight-San" panose="00000400000000000000" pitchFamily="2" charset="-34"/>
              </a:rPr>
              <a:t>chuyển động thẳng đều</a:t>
            </a:r>
            <a:r>
              <a:rPr lang="en-US" sz="3200">
                <a:latin typeface="A3.MitrLight-San" panose="00000400000000000000" pitchFamily="2" charset="-34"/>
                <a:ea typeface="+mj-ea"/>
                <a:cs typeface="A3.MitrLight-San" panose="00000400000000000000" pitchFamily="2" charset="-34"/>
              </a:rPr>
              <a:t>.</a:t>
            </a:r>
          </a:p>
        </p:txBody>
      </p:sp>
      <p:sp>
        <p:nvSpPr>
          <p:cNvPr id="4" name="Rectangle 3">
            <a:extLst>
              <a:ext uri="{FF2B5EF4-FFF2-40B4-BE49-F238E27FC236}">
                <a16:creationId xmlns:a16="http://schemas.microsoft.com/office/drawing/2014/main" xmlns="" id="{567BD888-6A2C-4D9C-824F-679E4532C5C5}"/>
              </a:ext>
            </a:extLst>
          </p:cNvPr>
          <p:cNvSpPr/>
          <p:nvPr/>
        </p:nvSpPr>
        <p:spPr>
          <a:xfrm>
            <a:off x="622838" y="1657425"/>
            <a:ext cx="3042750" cy="27336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a:stretch>
              <a:fillRect l="323" t="9623" r="323" b="96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xmlns="" id="{C4F12267-B29A-46C0-A0B3-3FAB3CB01F7B}"/>
              </a:ext>
            </a:extLst>
          </p:cNvPr>
          <p:cNvSpPr txBox="1">
            <a:spLocks/>
          </p:cNvSpPr>
          <p:nvPr/>
        </p:nvSpPr>
        <p:spPr>
          <a:xfrm>
            <a:off x="625643" y="79376"/>
            <a:ext cx="1031858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A3.BoosterNextFYBlackRegular-Sa" panose="02000A03000000020004" pitchFamily="2" charset="0"/>
              </a:rPr>
              <a:t>LỰC LÀ NGUYÊN NHÂN GÂY RA CHUYỂN ĐỘNG?</a:t>
            </a:r>
          </a:p>
        </p:txBody>
      </p:sp>
      <p:sp>
        <p:nvSpPr>
          <p:cNvPr id="7" name="Title 1">
            <a:extLst>
              <a:ext uri="{FF2B5EF4-FFF2-40B4-BE49-F238E27FC236}">
                <a16:creationId xmlns:a16="http://schemas.microsoft.com/office/drawing/2014/main" xmlns="" id="{7D6EA8A5-32A1-46F5-91B7-AA787E12BF61}"/>
              </a:ext>
            </a:extLst>
          </p:cNvPr>
          <p:cNvSpPr txBox="1">
            <a:spLocks/>
          </p:cNvSpPr>
          <p:nvPr/>
        </p:nvSpPr>
        <p:spPr>
          <a:xfrm>
            <a:off x="523875" y="402367"/>
            <a:ext cx="11144249" cy="917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C00000"/>
                </a:solidFill>
                <a:latin typeface="A3.BoosterNextFYBlackRegular-Sa" panose="02000A03000000020004" pitchFamily="2" charset="0"/>
              </a:rPr>
              <a:t>Lực không là nguyên nhân gây ra chuyển động của vật</a:t>
            </a:r>
          </a:p>
        </p:txBody>
      </p:sp>
    </p:spTree>
    <p:extLst>
      <p:ext uri="{BB962C8B-B14F-4D97-AF65-F5344CB8AC3E}">
        <p14:creationId xmlns:p14="http://schemas.microsoft.com/office/powerpoint/2010/main" val="10441666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2" presetClass="entr" presetSubtype="1" decel="100000" fill="hold" grpId="0" nodeType="withEffect">
                                  <p:stCondLst>
                                    <p:cond delay="6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96752D3-ED21-4B89-B376-D52C701F20D9}"/>
              </a:ext>
            </a:extLst>
          </p:cNvPr>
          <p:cNvSpPr txBox="1">
            <a:spLocks/>
          </p:cNvSpPr>
          <p:nvPr/>
        </p:nvSpPr>
        <p:spPr>
          <a:xfrm>
            <a:off x="3096971" y="180976"/>
            <a:ext cx="5998059" cy="819150"/>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r>
              <a:rPr lang="en-US" sz="4400">
                <a:solidFill>
                  <a:schemeClr val="tx2"/>
                </a:solidFill>
                <a:latin typeface="A3.BoosterNextFYBlackRegular-Sa" panose="02000A03000000020004" pitchFamily="2" charset="0"/>
              </a:rPr>
              <a:t>GHI NHỚ</a:t>
            </a:r>
            <a:endParaRPr lang="en-US" sz="4400" dirty="0">
              <a:solidFill>
                <a:schemeClr val="tx2"/>
              </a:solidFill>
              <a:latin typeface="A3.BoosterNextFYBlackRegular-Sa" panose="02000A03000000020004" pitchFamily="2" charset="0"/>
            </a:endParaRPr>
          </a:p>
        </p:txBody>
      </p:sp>
      <p:sp>
        <p:nvSpPr>
          <p:cNvPr id="5" name="Content Placeholder 2">
            <a:extLst>
              <a:ext uri="{FF2B5EF4-FFF2-40B4-BE49-F238E27FC236}">
                <a16:creationId xmlns:a16="http://schemas.microsoft.com/office/drawing/2014/main" xmlns="" id="{FFC39E5D-19DF-4042-BB1F-8E31F2126E84}"/>
              </a:ext>
            </a:extLst>
          </p:cNvPr>
          <p:cNvSpPr txBox="1">
            <a:spLocks/>
          </p:cNvSpPr>
          <p:nvPr/>
        </p:nvSpPr>
        <p:spPr>
          <a:xfrm>
            <a:off x="5000625" y="1000127"/>
            <a:ext cx="6964353" cy="4331242"/>
          </a:xfrm>
          <a:prstGeom prst="rect">
            <a:avLst/>
          </a:prstGeom>
        </p:spPr>
        <p:txBody>
          <a:bodyPr vert="horz" lIns="91440" tIns="45720" rIns="91440" bIns="45720" rtlCol="0">
            <a:noAutofit/>
          </a:bodyPr>
          <a:lstStyle>
            <a:lvl1pPr marL="0" indent="0" algn="l" defTabSz="914400" rtl="0" eaLnBrk="1" latinLnBrk="0" hangingPunct="1">
              <a:lnSpc>
                <a:spcPct val="105000"/>
              </a:lnSpc>
              <a:spcBef>
                <a:spcPts val="900"/>
              </a:spcBef>
              <a:buClr>
                <a:schemeClr val="accent5"/>
              </a:buClr>
              <a:buFont typeface="Avenir Next LT Pro" panose="020B0504020202020204" pitchFamily="34" charset="0"/>
              <a:buNone/>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600" dirty="0" err="1">
                <a:latin typeface="A3.MitrLight-San" panose="00000400000000000000" pitchFamily="2" charset="-34"/>
                <a:ea typeface="+mj-ea"/>
                <a:cs typeface="A3.MitrLight-San" panose="00000400000000000000" pitchFamily="2" charset="-34"/>
              </a:rPr>
              <a:t>Lực</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tác</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dụng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lên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một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có</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thể</a:t>
            </a:r>
            <a:endParaRPr lang="en-US" sz="3600" dirty="0">
              <a:latin typeface="A3.MitrLight-San" panose="00000400000000000000" pitchFamily="2" charset="-34"/>
              <a:ea typeface="+mj-ea"/>
              <a:cs typeface="A3.MitrLight-San" panose="00000400000000000000" pitchFamily="2" charset="-34"/>
            </a:endParaRP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đổi</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chuyển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động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của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dạng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vừa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đổi</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chuyển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động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của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vừa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dạng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p:txBody>
      </p:sp>
      <p:sp>
        <p:nvSpPr>
          <p:cNvPr id="6" name="Rectangle 5">
            <a:extLst>
              <a:ext uri="{FF2B5EF4-FFF2-40B4-BE49-F238E27FC236}">
                <a16:creationId xmlns:a16="http://schemas.microsoft.com/office/drawing/2014/main" xmlns="" id="{8760FAD4-0AAD-4660-897A-E2DD0250264A}"/>
              </a:ext>
            </a:extLst>
          </p:cNvPr>
          <p:cNvSpPr/>
          <p:nvPr/>
        </p:nvSpPr>
        <p:spPr>
          <a:xfrm>
            <a:off x="436572" y="1137917"/>
            <a:ext cx="4676356" cy="4331242"/>
          </a:xfrm>
          <a:prstGeom prst="rect">
            <a:avLst/>
          </a:prstGeom>
          <a:blipFill dpi="0" rotWithShape="1">
            <a:blip r:embed="rId2">
              <a:extLst>
                <a:ext uri="{BEBA8EAE-BF5A-486C-A8C5-ECC9F3942E4B}">
                  <a14:imgProps xmlns:a14="http://schemas.microsoft.com/office/drawing/2010/main">
                    <a14:imgLayer r:embed="rId3">
                      <a14:imgEffect>
                        <a14:backgroundRemoval t="10000" b="94750" l="6250" r="93750">
                          <a14:foregroundMark x1="7000" y1="90250" x2="7000" y2="90250"/>
                          <a14:foregroundMark x1="6333" y1="91250" x2="11083" y2="94833"/>
                          <a14:foregroundMark x1="89917" y1="86167" x2="93750" y2="90750"/>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078883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decel="10000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96752D3-ED21-4B89-B376-D52C701F20D9}"/>
              </a:ext>
            </a:extLst>
          </p:cNvPr>
          <p:cNvSpPr txBox="1">
            <a:spLocks/>
          </p:cNvSpPr>
          <p:nvPr/>
        </p:nvSpPr>
        <p:spPr>
          <a:xfrm>
            <a:off x="3096971" y="180976"/>
            <a:ext cx="5998059" cy="819150"/>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r>
              <a:rPr lang="vi-VN" sz="4400" dirty="0">
                <a:solidFill>
                  <a:schemeClr val="tx2"/>
                </a:solidFill>
                <a:latin typeface="A3.BoosterNextFYBlackRegular-Sa" panose="02000A03000000020004" pitchFamily="2" charset="0"/>
              </a:rPr>
              <a:t>Vận dụng</a:t>
            </a:r>
            <a:endParaRPr lang="en-US" sz="4400" dirty="0">
              <a:solidFill>
                <a:schemeClr val="tx2"/>
              </a:solidFill>
              <a:latin typeface="A3.BoosterNextFYBlackRegular-Sa" panose="02000A03000000020004" pitchFamily="2" charset="0"/>
            </a:endParaRPr>
          </a:p>
        </p:txBody>
      </p:sp>
      <p:sp>
        <p:nvSpPr>
          <p:cNvPr id="5" name="Content Placeholder 2">
            <a:extLst>
              <a:ext uri="{FF2B5EF4-FFF2-40B4-BE49-F238E27FC236}">
                <a16:creationId xmlns:a16="http://schemas.microsoft.com/office/drawing/2014/main" xmlns="" id="{FFC39E5D-19DF-4042-BB1F-8E31F2126E84}"/>
              </a:ext>
            </a:extLst>
          </p:cNvPr>
          <p:cNvSpPr txBox="1">
            <a:spLocks/>
          </p:cNvSpPr>
          <p:nvPr/>
        </p:nvSpPr>
        <p:spPr>
          <a:xfrm>
            <a:off x="5440952" y="1000126"/>
            <a:ext cx="6570073" cy="3460117"/>
          </a:xfrm>
          <a:prstGeom prst="rect">
            <a:avLst/>
          </a:prstGeom>
        </p:spPr>
        <p:txBody>
          <a:bodyPr vert="horz" lIns="91440" tIns="45720" rIns="91440" bIns="45720" rtlCol="0">
            <a:noAutofit/>
          </a:bodyPr>
          <a:lstStyle>
            <a:lvl1pPr marL="0" indent="0" algn="l" defTabSz="914400" rtl="0" eaLnBrk="1" latinLnBrk="0" hangingPunct="1">
              <a:lnSpc>
                <a:spcPct val="105000"/>
              </a:lnSpc>
              <a:spcBef>
                <a:spcPts val="900"/>
              </a:spcBef>
              <a:buClr>
                <a:schemeClr val="accent5"/>
              </a:buClr>
              <a:buFont typeface="Avenir Next LT Pro" panose="020B0504020202020204" pitchFamily="34" charset="0"/>
              <a:buNone/>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3000" dirty="0" err="1">
                <a:latin typeface="A3.MitrLight-San" panose="00000400000000000000" pitchFamily="2" charset="-34"/>
                <a:ea typeface="+mj-ea"/>
                <a:cs typeface="A3.MitrLight-San" panose="00000400000000000000" pitchFamily="2" charset="-34"/>
              </a:rPr>
              <a:t>Thiết</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kế</a:t>
            </a:r>
            <a:r>
              <a:rPr lang="en-US" sz="3000" dirty="0">
                <a:latin typeface="A3.MitrLight-San" panose="00000400000000000000" pitchFamily="2" charset="-34"/>
                <a:ea typeface="+mj-ea"/>
                <a:cs typeface="A3.MitrLight-San" panose="00000400000000000000" pitchFamily="2" charset="-34"/>
              </a:rPr>
              <a:t> “BÀN BÓNG ĐÁ TAY QUAY”</a:t>
            </a:r>
          </a:p>
          <a:p>
            <a:pPr algn="just">
              <a:lnSpc>
                <a:spcPct val="100000"/>
              </a:lnSpc>
            </a:pPr>
            <a:r>
              <a:rPr lang="en-US" sz="3000" dirty="0" err="1">
                <a:latin typeface="A3.MitrLight-San" panose="00000400000000000000" pitchFamily="2" charset="-34"/>
                <a:ea typeface="+mj-ea"/>
                <a:cs typeface="A3.MitrLight-San" panose="00000400000000000000" pitchFamily="2" charset="-34"/>
              </a:rPr>
              <a:t>Hình</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thức</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nhóm</a:t>
            </a:r>
            <a:r>
              <a:rPr lang="en-US" sz="3000" dirty="0">
                <a:latin typeface="A3.MitrLight-San" panose="00000400000000000000" pitchFamily="2" charset="-34"/>
                <a:ea typeface="+mj-ea"/>
                <a:cs typeface="A3.MitrLight-San" panose="00000400000000000000" pitchFamily="2" charset="-34"/>
              </a:rPr>
              <a:t> 6HS</a:t>
            </a:r>
          </a:p>
          <a:p>
            <a:pPr algn="just">
              <a:lnSpc>
                <a:spcPct val="100000"/>
              </a:lnSpc>
            </a:pPr>
            <a:r>
              <a:rPr lang="en-US" sz="3000" dirty="0" err="1">
                <a:latin typeface="A3.MitrLight-San" panose="00000400000000000000" pitchFamily="2" charset="-34"/>
                <a:ea typeface="+mj-ea"/>
                <a:cs typeface="A3.MitrLight-San" panose="00000400000000000000" pitchFamily="2" charset="-34"/>
              </a:rPr>
              <a:t>Thời</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gian</a:t>
            </a:r>
            <a:r>
              <a:rPr lang="en-US" sz="3000" dirty="0">
                <a:latin typeface="A3.MitrLight-San" panose="00000400000000000000" pitchFamily="2" charset="-34"/>
                <a:ea typeface="+mj-ea"/>
                <a:cs typeface="A3.MitrLight-San" panose="00000400000000000000" pitchFamily="2" charset="-34"/>
              </a:rPr>
              <a:t>: </a:t>
            </a:r>
            <a:r>
              <a:rPr lang="vi-VN" sz="3000" dirty="0">
                <a:latin typeface="A3.MitrLight-San" panose="00000400000000000000" pitchFamily="2" charset="-34"/>
                <a:ea typeface="+mj-ea"/>
                <a:cs typeface="A3.MitrLight-San" panose="00000400000000000000" pitchFamily="2" charset="-34"/>
              </a:rPr>
              <a:t>20 phút </a:t>
            </a:r>
            <a:r>
              <a:rPr lang="en-US" sz="3000" dirty="0">
                <a:latin typeface="A3.MitrLight-San" panose="00000400000000000000" pitchFamily="2" charset="-34"/>
                <a:ea typeface="+mj-ea"/>
                <a:cs typeface="A3.MitrLight-San" panose="00000400000000000000" pitchFamily="2" charset="-34"/>
              </a:rPr>
              <a:t>.</a:t>
            </a:r>
          </a:p>
          <a:p>
            <a:pPr algn="just">
              <a:lnSpc>
                <a:spcPct val="100000"/>
              </a:lnSpc>
            </a:pPr>
            <a:r>
              <a:rPr lang="en-US" sz="3000" dirty="0" err="1">
                <a:latin typeface="A3.MitrLight-San" panose="00000400000000000000" pitchFamily="2" charset="-34"/>
                <a:ea typeface="+mj-ea"/>
                <a:cs typeface="A3.MitrLight-San" panose="00000400000000000000" pitchFamily="2" charset="-34"/>
              </a:rPr>
              <a:t>Dụng</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cụ</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hộp</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giấy</a:t>
            </a:r>
            <a:r>
              <a:rPr lang="en-US" sz="3000" dirty="0">
                <a:latin typeface="A3.MitrLight-San" panose="00000400000000000000" pitchFamily="2" charset="-34"/>
                <a:ea typeface="+mj-ea"/>
                <a:cs typeface="A3.MitrLight-San" panose="00000400000000000000" pitchFamily="2" charset="-34"/>
              </a:rPr>
              <a:t>, que </a:t>
            </a:r>
            <a:r>
              <a:rPr lang="en-US" sz="3000" dirty="0" err="1">
                <a:latin typeface="A3.MitrLight-San" panose="00000400000000000000" pitchFamily="2" charset="-34"/>
                <a:ea typeface="+mj-ea"/>
                <a:cs typeface="A3.MitrLight-San" panose="00000400000000000000" pitchFamily="2" charset="-34"/>
              </a:rPr>
              <a:t>xiên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dài</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kẹp</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g</a:t>
            </a:r>
            <a:r>
              <a:rPr lang="en-US" sz="3000" dirty="0" err="1">
                <a:latin typeface="A3.MontserratLight-San" panose="00000400000000000000" pitchFamily="2" charset="0"/>
                <a:ea typeface="+mj-ea"/>
                <a:cs typeface="A3.MitrLight-San" panose="00000400000000000000" pitchFamily="2" charset="-34"/>
              </a:rPr>
              <a:t>ỗ</a:t>
            </a:r>
            <a:r>
              <a:rPr lang="en-US" sz="3000" dirty="0">
                <a:latin typeface="A3.MontserratLight-San" panose="00000400000000000000" pitchFamily="2" charset="0"/>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bóng</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bàn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màu</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vẽ</a:t>
            </a:r>
            <a:r>
              <a:rPr lang="en-US" sz="3000" dirty="0">
                <a:latin typeface="A3.MitrLight-San" panose="00000400000000000000" pitchFamily="2" charset="-34"/>
                <a:ea typeface="+mj-ea"/>
                <a:cs typeface="A3.MitrLight-San" panose="00000400000000000000" pitchFamily="2" charset="-34"/>
              </a:rPr>
              <a:t>….</a:t>
            </a:r>
          </a:p>
          <a:p>
            <a:pPr algn="just">
              <a:lnSpc>
                <a:spcPct val="100000"/>
              </a:lnSpc>
            </a:pPr>
            <a:r>
              <a:rPr lang="en-US" sz="3000" dirty="0" err="1">
                <a:latin typeface="A3.MitrLight-San" panose="00000400000000000000" pitchFamily="2" charset="-34"/>
                <a:ea typeface="+mj-ea"/>
                <a:cs typeface="A3.MitrLight-San" panose="00000400000000000000" pitchFamily="2" charset="-34"/>
              </a:rPr>
              <a:t>Yêu</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cầu</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sản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phẩm</a:t>
            </a:r>
            <a:r>
              <a:rPr lang="en-US" sz="3000" dirty="0">
                <a:latin typeface="A3.MitrLight-San" panose="00000400000000000000" pitchFamily="2" charset="-34"/>
                <a:ea typeface="+mj-ea"/>
                <a:cs typeface="A3.MitrLight-San" panose="00000400000000000000" pitchFamily="2" charset="-34"/>
              </a:rPr>
              <a:t>: HS </a:t>
            </a:r>
            <a:r>
              <a:rPr lang="en-US" sz="3000" dirty="0" err="1">
                <a:latin typeface="A3.MitrLight-San" panose="00000400000000000000" pitchFamily="2" charset="-34"/>
                <a:ea typeface="+mj-ea"/>
                <a:cs typeface="A3.MitrLight-San" panose="00000400000000000000" pitchFamily="2" charset="-34"/>
              </a:rPr>
              <a:t>tự</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chơi</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được</a:t>
            </a:r>
            <a:r>
              <a:rPr lang="en-US" sz="3000" dirty="0">
                <a:latin typeface="A3.MitrLight-San" panose="00000400000000000000" pitchFamily="2" charset="-34"/>
                <a:ea typeface="+mj-ea"/>
                <a:cs typeface="A3.MitrLight-San" panose="00000400000000000000" pitchFamily="2" charset="-34"/>
              </a:rPr>
              <a:t> 1 </a:t>
            </a:r>
            <a:r>
              <a:rPr lang="en-US" sz="3000" dirty="0" err="1">
                <a:latin typeface="A3.MitrLight-San" panose="00000400000000000000" pitchFamily="2" charset="-34"/>
                <a:ea typeface="+mj-ea"/>
                <a:cs typeface="A3.MitrLight-San" panose="00000400000000000000" pitchFamily="2" charset="-34"/>
              </a:rPr>
              <a:t>trận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đấu</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bằng</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sản</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phẩm</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của</a:t>
            </a:r>
            <a:r>
              <a:rPr lang="en-US" sz="3000" dirty="0">
                <a:latin typeface="A3.MitrLight-San" panose="00000400000000000000" pitchFamily="2" charset="-34"/>
                <a:ea typeface="+mj-ea"/>
                <a:cs typeface="A3.MitrLight-San" panose="00000400000000000000" pitchFamily="2" charset="-34"/>
              </a:rPr>
              <a:t> </a:t>
            </a:r>
            <a:r>
              <a:rPr lang="en-US" sz="3000" dirty="0" err="1">
                <a:latin typeface="A3.MitrLight-San" panose="00000400000000000000" pitchFamily="2" charset="-34"/>
                <a:ea typeface="+mj-ea"/>
                <a:cs typeface="A3.MitrLight-San" panose="00000400000000000000" pitchFamily="2" charset="-34"/>
              </a:rPr>
              <a:t>nhóm</a:t>
            </a:r>
            <a:r>
              <a:rPr lang="en-US" sz="3000" dirty="0">
                <a:latin typeface="A3.MitrLight-San" panose="00000400000000000000" pitchFamily="2" charset="-34"/>
                <a:ea typeface="+mj-ea"/>
                <a:cs typeface="A3.MitrLight-San" panose="00000400000000000000" pitchFamily="2" charset="-34"/>
              </a:rPr>
              <a:t>.</a:t>
            </a:r>
          </a:p>
        </p:txBody>
      </p:sp>
      <p:sp>
        <p:nvSpPr>
          <p:cNvPr id="6" name="Rectangle 5">
            <a:extLst>
              <a:ext uri="{FF2B5EF4-FFF2-40B4-BE49-F238E27FC236}">
                <a16:creationId xmlns:a16="http://schemas.microsoft.com/office/drawing/2014/main" xmlns="" id="{8760FAD4-0AAD-4660-897A-E2DD0250264A}"/>
              </a:ext>
            </a:extLst>
          </p:cNvPr>
          <p:cNvSpPr/>
          <p:nvPr/>
        </p:nvSpPr>
        <p:spPr>
          <a:xfrm>
            <a:off x="396633" y="1436638"/>
            <a:ext cx="4959834" cy="3984724"/>
          </a:xfrm>
          <a:prstGeom prst="rect">
            <a:avLst/>
          </a:prstGeom>
          <a:blipFill dpi="0" rotWithShape="1">
            <a:blip r:embed="rId2">
              <a:extLst>
                <a:ext uri="{28A0092B-C50C-407E-A947-70E740481C1C}">
                  <a14:useLocalDpi xmlns:a14="http://schemas.microsoft.com/office/drawing/2010/main" val="0"/>
                </a:ext>
              </a:extLst>
            </a:blip>
            <a:srcRect/>
            <a:stretch>
              <a:fillRect l="-12144" r="-83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7988879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8"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decel="10000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decel="100000"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UY 1">
            <a:extLst>
              <a:ext uri="{FF2B5EF4-FFF2-40B4-BE49-F238E27FC236}">
                <a16:creationId xmlns:a16="http://schemas.microsoft.com/office/drawing/2014/main" xmlns="" id="{3B7BDC83-4D4C-46C4-976F-A18769103B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377" b="-1"/>
          <a:stretch/>
        </p:blipFill>
        <p:spPr bwMode="auto">
          <a:xfrm>
            <a:off x="1524000" y="1550230"/>
            <a:ext cx="9144000" cy="332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a:extLst>
              <a:ext uri="{FF2B5EF4-FFF2-40B4-BE49-F238E27FC236}">
                <a16:creationId xmlns:a16="http://schemas.microsoft.com/office/drawing/2014/main" xmlns="" id="{56924EFA-DF49-41CE-91AE-E517DC98762D}"/>
              </a:ext>
            </a:extLst>
          </p:cNvPr>
          <p:cNvSpPr>
            <a:spLocks noChangeArrowheads="1"/>
          </p:cNvSpPr>
          <p:nvPr/>
        </p:nvSpPr>
        <p:spPr bwMode="auto">
          <a:xfrm>
            <a:off x="2590800" y="4953000"/>
            <a:ext cx="2514600" cy="533400"/>
          </a:xfrm>
          <a:prstGeom prst="rect">
            <a:avLst/>
          </a:prstGeom>
          <a:solidFill>
            <a:srgbClr val="FFFF00"/>
          </a:solidFill>
          <a:ln>
            <a:noFill/>
          </a:ln>
          <a:effectLst/>
        </p:spPr>
        <p:txBody>
          <a:bodyPr wrap="none" anchor="ctr"/>
          <a:lstStyle/>
          <a:p>
            <a:pPr algn="ctr">
              <a:defRPr/>
            </a:pPr>
            <a:r>
              <a:rPr lang="en-US">
                <a:latin typeface="Tahoma" panose="020B0604030504040204" pitchFamily="34" charset="0"/>
                <a:ea typeface="Tahoma" panose="020B0604030504040204" pitchFamily="34" charset="0"/>
                <a:cs typeface="Tahoma" panose="020B0604030504040204" pitchFamily="34" charset="0"/>
              </a:rPr>
              <a:t>Hình 1</a:t>
            </a:r>
          </a:p>
        </p:txBody>
      </p:sp>
      <p:sp>
        <p:nvSpPr>
          <p:cNvPr id="5125" name="Rectangle 5">
            <a:extLst>
              <a:ext uri="{FF2B5EF4-FFF2-40B4-BE49-F238E27FC236}">
                <a16:creationId xmlns:a16="http://schemas.microsoft.com/office/drawing/2014/main" xmlns="" id="{B2E6B84C-EE33-40AC-9A30-9529B9179126}"/>
              </a:ext>
            </a:extLst>
          </p:cNvPr>
          <p:cNvSpPr>
            <a:spLocks noChangeArrowheads="1"/>
          </p:cNvSpPr>
          <p:nvPr/>
        </p:nvSpPr>
        <p:spPr bwMode="auto">
          <a:xfrm>
            <a:off x="6934200" y="4953000"/>
            <a:ext cx="2514600" cy="533400"/>
          </a:xfrm>
          <a:prstGeom prst="rect">
            <a:avLst/>
          </a:prstGeom>
          <a:solidFill>
            <a:srgbClr val="FFFF00"/>
          </a:solidFill>
          <a:ln>
            <a:noFill/>
          </a:ln>
          <a:effectLst/>
        </p:spPr>
        <p:txBody>
          <a:bodyPr wrap="none" anchor="ctr"/>
          <a:lstStyle/>
          <a:p>
            <a:pPr algn="ctr">
              <a:defRPr/>
            </a:pPr>
            <a:r>
              <a:rPr lang="en-US">
                <a:latin typeface="Tahoma" panose="020B0604030504040204" pitchFamily="34" charset="0"/>
                <a:ea typeface="Tahoma" panose="020B0604030504040204" pitchFamily="34" charset="0"/>
                <a:cs typeface="Tahoma" panose="020B0604030504040204" pitchFamily="34" charset="0"/>
              </a:rPr>
              <a:t>Hình 2</a:t>
            </a:r>
          </a:p>
        </p:txBody>
      </p:sp>
      <p:sp>
        <p:nvSpPr>
          <p:cNvPr id="6150" name="Text Box 6">
            <a:extLst>
              <a:ext uri="{FF2B5EF4-FFF2-40B4-BE49-F238E27FC236}">
                <a16:creationId xmlns:a16="http://schemas.microsoft.com/office/drawing/2014/main" xmlns=""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latin typeface="VNI-Times" pitchFamily="2" charset="0"/>
            </a:endParaRPr>
          </a:p>
        </p:txBody>
      </p:sp>
      <p:sp>
        <p:nvSpPr>
          <p:cNvPr id="5127" name="Text Box 7">
            <a:extLst>
              <a:ext uri="{FF2B5EF4-FFF2-40B4-BE49-F238E27FC236}">
                <a16:creationId xmlns:a16="http://schemas.microsoft.com/office/drawing/2014/main" xmlns="" id="{DB1F147B-358C-4AF8-8D82-12C8B7AFE18C}"/>
              </a:ext>
            </a:extLst>
          </p:cNvPr>
          <p:cNvSpPr txBox="1">
            <a:spLocks noChangeArrowheads="1"/>
          </p:cNvSpPr>
          <p:nvPr/>
        </p:nvSpPr>
        <p:spPr bwMode="auto">
          <a:xfrm>
            <a:off x="1828800" y="242887"/>
            <a:ext cx="853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spcBef>
                <a:spcPct val="50000"/>
              </a:spcBef>
            </a:pPr>
            <a:r>
              <a:rPr lang="vi-VN" altLang="en-US" sz="3600" dirty="0">
                <a:latin typeface="Tahoma" panose="020B0604030504040204" pitchFamily="34" charset="0"/>
              </a:rPr>
              <a:t> </a:t>
            </a:r>
            <a:r>
              <a:rPr lang="en-US" altLang="en-US" sz="3600" dirty="0" err="1">
                <a:latin typeface="Tahoma" panose="020B0604030504040204" pitchFamily="34" charset="0"/>
              </a:rPr>
              <a:t>Làm</a:t>
            </a:r>
            <a:r>
              <a:rPr lang="en-US" altLang="en-US" sz="3600" dirty="0">
                <a:latin typeface="Tahoma" panose="020B0604030504040204" pitchFamily="34" charset="0"/>
              </a:rPr>
              <a:t> </a:t>
            </a:r>
            <a:r>
              <a:rPr lang="en-US" altLang="en-US" sz="3600" dirty="0" err="1">
                <a:latin typeface="Tahoma" panose="020B0604030504040204" pitchFamily="34" charset="0"/>
              </a:rPr>
              <a:t>sao</a:t>
            </a:r>
            <a:r>
              <a:rPr lang="en-US" altLang="en-US" sz="3600" dirty="0">
                <a:latin typeface="Tahoma" panose="020B0604030504040204" pitchFamily="34" charset="0"/>
              </a:rPr>
              <a:t> </a:t>
            </a:r>
            <a:r>
              <a:rPr lang="vi-VN" altLang="en-US" sz="3600" dirty="0" err="1">
                <a:latin typeface="Tahoma" panose="020B0604030504040204" pitchFamily="34" charset="0"/>
              </a:rPr>
              <a:t>biết</a:t>
            </a:r>
            <a:r>
              <a:rPr lang="vi-VN" altLang="en-US" sz="3600" dirty="0">
                <a:latin typeface="Tahoma" panose="020B0604030504040204" pitchFamily="34" charset="0"/>
              </a:rPr>
              <a:t> trong hai </a:t>
            </a:r>
            <a:r>
              <a:rPr lang="vi-VN" altLang="en-US" sz="3600" dirty="0" err="1">
                <a:latin typeface="Tahoma" panose="020B0604030504040204" pitchFamily="34" charset="0"/>
              </a:rPr>
              <a:t>người</a:t>
            </a:r>
            <a:r>
              <a:rPr lang="vi-VN" altLang="en-US" sz="3600" dirty="0">
                <a:latin typeface="Tahoma" panose="020B0604030504040204" pitchFamily="34" charset="0"/>
              </a:rPr>
              <a:t>, ai đang giương cung, ai chưa giương cung?</a:t>
            </a:r>
            <a:endParaRPr lang="en-US" altLang="en-US" sz="3600" dirty="0">
              <a:solidFill>
                <a:srgbClr val="003399"/>
              </a:solidFill>
              <a:latin typeface="VNI-Times" pitchFamily="2" charset="0"/>
            </a:endParaRPr>
          </a:p>
        </p:txBody>
      </p:sp>
      <p:sp>
        <p:nvSpPr>
          <p:cNvPr id="6152" name="AutoShape 9">
            <a:hlinkClick r:id="rId3" action="ppaction://hlinksldjump"/>
            <a:extLst>
              <a:ext uri="{FF2B5EF4-FFF2-40B4-BE49-F238E27FC236}">
                <a16:creationId xmlns:a16="http://schemas.microsoft.com/office/drawing/2014/main" xmlns=""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a:extLst>
              <a:ext uri="{FF2B5EF4-FFF2-40B4-BE49-F238E27FC236}">
                <a16:creationId xmlns:a16="http://schemas.microsoft.com/office/drawing/2014/main" xmlns=""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latin typeface="VNI-Times" pitchFamily="2" charset="0"/>
            </a:endParaRPr>
          </a:p>
        </p:txBody>
      </p:sp>
      <p:sp>
        <p:nvSpPr>
          <p:cNvPr id="5127" name="Text Box 7">
            <a:extLst>
              <a:ext uri="{FF2B5EF4-FFF2-40B4-BE49-F238E27FC236}">
                <a16:creationId xmlns:a16="http://schemas.microsoft.com/office/drawing/2014/main" xmlns="" id="{DB1F147B-358C-4AF8-8D82-12C8B7AFE18C}"/>
              </a:ext>
            </a:extLst>
          </p:cNvPr>
          <p:cNvSpPr txBox="1">
            <a:spLocks noChangeArrowheads="1"/>
          </p:cNvSpPr>
          <p:nvPr/>
        </p:nvSpPr>
        <p:spPr bwMode="auto">
          <a:xfrm>
            <a:off x="542925" y="1"/>
            <a:ext cx="11144250" cy="293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just">
              <a:lnSpc>
                <a:spcPct val="115000"/>
              </a:lnSpc>
              <a:spcAft>
                <a:spcPts val="800"/>
              </a:spcAft>
            </a:pPr>
            <a:r>
              <a:rPr lang="vi-VN" sz="3600" dirty="0">
                <a:latin typeface="Tahoma" panose="020B0604030504040204" pitchFamily="34" charset="0"/>
                <a:ea typeface="Tahoma" panose="020B0604030504040204" pitchFamily="34" charset="0"/>
                <a:cs typeface="Tahoma" panose="020B0604030504040204" pitchFamily="34" charset="0"/>
              </a:rPr>
              <a:t>Quan sát hình ảnh </a:t>
            </a:r>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và cho biết hướng chuyển động và tốc độ của quả bóng thay đổi như thế nào? Nguyên nhân của sự thay đổi đó là gì?</a:t>
            </a:r>
            <a:endParaRPr lang="en-US" sz="2800" dirty="0">
              <a:latin typeface="Arial" panose="020B0604020202020204" pitchFamily="34" charset="0"/>
              <a:ea typeface="Arial" panose="020B0604020202020204" pitchFamily="34" charset="0"/>
              <a:cs typeface="Tahoma" panose="020B0604030504040204" pitchFamily="34" charset="0"/>
            </a:endParaRPr>
          </a:p>
          <a:p>
            <a:pPr algn="ctr" eaLnBrk="1" hangingPunct="1">
              <a:spcBef>
                <a:spcPct val="50000"/>
              </a:spcBef>
            </a:pPr>
            <a:endParaRPr lang="en-US" altLang="en-US" sz="3600" dirty="0">
              <a:solidFill>
                <a:srgbClr val="003399"/>
              </a:solidFill>
              <a:latin typeface="VNI-Times" pitchFamily="2" charset="0"/>
            </a:endParaRPr>
          </a:p>
        </p:txBody>
      </p:sp>
      <p:sp>
        <p:nvSpPr>
          <p:cNvPr id="6152" name="AutoShape 9">
            <a:hlinkClick r:id="rId2" action="ppaction://hlinksldjump"/>
            <a:extLst>
              <a:ext uri="{FF2B5EF4-FFF2-40B4-BE49-F238E27FC236}">
                <a16:creationId xmlns:a16="http://schemas.microsoft.com/office/drawing/2014/main" xmlns=""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pic>
        <p:nvPicPr>
          <p:cNvPr id="1028" name="Picture 4">
            <a:extLst>
              <a:ext uri="{FF2B5EF4-FFF2-40B4-BE49-F238E27FC236}">
                <a16:creationId xmlns:a16="http://schemas.microsoft.com/office/drawing/2014/main" xmlns="" id="{A1B6B5F3-F0A1-44D9-9E90-8EDE739D7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895474"/>
            <a:ext cx="8534400" cy="496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102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40E808B2-1A93-403F-9F93-5858E5BE91AA}"/>
              </a:ext>
            </a:extLst>
          </p:cNvPr>
          <p:cNvSpPr txBox="1">
            <a:spLocks/>
          </p:cNvSpPr>
          <p:nvPr/>
        </p:nvSpPr>
        <p:spPr>
          <a:xfrm>
            <a:off x="9605616" y="78086"/>
            <a:ext cx="2586384" cy="387608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6" name="Title 1">
            <a:extLst>
              <a:ext uri="{FF2B5EF4-FFF2-40B4-BE49-F238E27FC236}">
                <a16:creationId xmlns:a16="http://schemas.microsoft.com/office/drawing/2014/main" xmlns="" id="{8FD96A4A-B376-437B-8370-7E1039A2CF31}"/>
              </a:ext>
            </a:extLst>
          </p:cNvPr>
          <p:cNvSpPr txBox="1">
            <a:spLocks/>
          </p:cNvSpPr>
          <p:nvPr/>
        </p:nvSpPr>
        <p:spPr>
          <a:xfrm>
            <a:off x="352425" y="95254"/>
            <a:ext cx="7543800" cy="9906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a:solidFill>
                  <a:schemeClr val="tx2"/>
                </a:solidFill>
                <a:latin typeface="Tahoma" panose="020B0604030504040204" pitchFamily="34" charset="0"/>
                <a:cs typeface="Tahoma" panose="020B0604030504040204" pitchFamily="34" charset="0"/>
              </a:rPr>
              <a:t>I. Sự </a:t>
            </a:r>
            <a:r>
              <a:rPr lang="vi-VN" sz="4400" b="1" dirty="0">
                <a:effectLst/>
                <a:latin typeface="Tahoma" panose="020B0604030504040204" pitchFamily="34" charset="0"/>
                <a:ea typeface="Arial" panose="020B0604020202020204" pitchFamily="34" charset="0"/>
                <a:cs typeface="Tahoma" panose="020B0604030504040204" pitchFamily="34" charset="0"/>
              </a:rPr>
              <a:t>thay đổi tốc độ và hướng chuyển động của vật </a:t>
            </a:r>
            <a:r>
              <a:rPr lang="vi-VN" b="1" dirty="0">
                <a:solidFill>
                  <a:schemeClr val="tx2"/>
                </a:solidFill>
                <a:latin typeface="Tahoma" panose="020B0604030504040204" pitchFamily="34" charset="0"/>
                <a:cs typeface="Tahoma" panose="020B0604030504040204" pitchFamily="34" charset="0"/>
              </a:rPr>
              <a:t> </a:t>
            </a:r>
            <a:endParaRPr lang="en-US" b="1" dirty="0">
              <a:solidFill>
                <a:schemeClr val="tx2"/>
              </a:solidFill>
              <a:latin typeface="Tahoma" panose="020B0604030504040204" pitchFamily="34" charset="0"/>
              <a:cs typeface="Tahoma" panose="020B0604030504040204" pitchFamily="34" charset="0"/>
            </a:endParaRPr>
          </a:p>
        </p:txBody>
      </p:sp>
      <p:pic>
        <p:nvPicPr>
          <p:cNvPr id="2" name="Countdown 5 minutes-Nho">
            <a:hlinkClick r:id="" action="ppaction://media"/>
            <a:extLst>
              <a:ext uri="{FF2B5EF4-FFF2-40B4-BE49-F238E27FC236}">
                <a16:creationId xmlns:a16="http://schemas.microsoft.com/office/drawing/2014/main" xmlns="" id="{983C2871-C940-4EA8-9CFE-51600F873D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05616" y="3954168"/>
            <a:ext cx="2479507" cy="1809750"/>
          </a:xfrm>
          <a:prstGeom prst="rect">
            <a:avLst/>
          </a:prstGeom>
        </p:spPr>
      </p:pic>
      <p:graphicFrame>
        <p:nvGraphicFramePr>
          <p:cNvPr id="4" name="Table 3">
            <a:extLst>
              <a:ext uri="{FF2B5EF4-FFF2-40B4-BE49-F238E27FC236}">
                <a16:creationId xmlns:a16="http://schemas.microsoft.com/office/drawing/2014/main" xmlns="" id="{F948F73F-0928-4B3F-807A-5E1D273000E1}"/>
              </a:ext>
            </a:extLst>
          </p:cNvPr>
          <p:cNvGraphicFramePr>
            <a:graphicFrameLocks noGrp="1"/>
          </p:cNvGraphicFramePr>
          <p:nvPr>
            <p:extLst>
              <p:ext uri="{D42A27DB-BD31-4B8C-83A1-F6EECF244321}">
                <p14:modId xmlns:p14="http://schemas.microsoft.com/office/powerpoint/2010/main" val="843073112"/>
              </p:ext>
            </p:extLst>
          </p:nvPr>
        </p:nvGraphicFramePr>
        <p:xfrm>
          <a:off x="106877" y="1085855"/>
          <a:ext cx="9498739" cy="5889258"/>
        </p:xfrm>
        <a:graphic>
          <a:graphicData uri="http://schemas.openxmlformats.org/drawingml/2006/table">
            <a:tbl>
              <a:tblPr firstRow="1" firstCol="1" bandRow="1">
                <a:tableStyleId>{5C22544A-7EE6-4342-B048-85BDC9FD1C3A}</a:tableStyleId>
              </a:tblPr>
              <a:tblGrid>
                <a:gridCol w="5989123">
                  <a:extLst>
                    <a:ext uri="{9D8B030D-6E8A-4147-A177-3AD203B41FA5}">
                      <a16:colId xmlns:a16="http://schemas.microsoft.com/office/drawing/2014/main" xmlns="" val="2728616625"/>
                    </a:ext>
                  </a:extLst>
                </a:gridCol>
                <a:gridCol w="3509616">
                  <a:extLst>
                    <a:ext uri="{9D8B030D-6E8A-4147-A177-3AD203B41FA5}">
                      <a16:colId xmlns:a16="http://schemas.microsoft.com/office/drawing/2014/main" xmlns="" val="804362259"/>
                    </a:ext>
                  </a:extLst>
                </a:gridCol>
              </a:tblGrid>
              <a:tr h="926757">
                <a:tc gridSpan="2">
                  <a:txBody>
                    <a:bodyPr/>
                    <a:lstStyle/>
                    <a:p>
                      <a:pPr algn="ctr">
                        <a:lnSpc>
                          <a:spcPct val="100000"/>
                        </a:lnSpc>
                        <a:spcAft>
                          <a:spcPts val="800"/>
                        </a:spcAft>
                        <a:tabLst>
                          <a:tab pos="3471545" algn="l"/>
                        </a:tabLst>
                      </a:pPr>
                      <a:r>
                        <a:rPr lang="en-US" sz="2600" dirty="0" err="1">
                          <a:effectLst/>
                          <a:latin typeface="Tahoma" panose="020B0604030504040204" pitchFamily="34" charset="0"/>
                          <a:cs typeface="Tahoma" panose="020B0604030504040204" pitchFamily="34" charset="0"/>
                        </a:rPr>
                        <a:t>Phiếu</a:t>
                      </a:r>
                      <a:r>
                        <a:rPr lang="en-US" sz="2600" dirty="0">
                          <a:effectLst/>
                          <a:latin typeface="Tahoma" panose="020B0604030504040204" pitchFamily="34" charset="0"/>
                          <a:cs typeface="Tahoma" panose="020B0604030504040204" pitchFamily="34" charset="0"/>
                        </a:rPr>
                        <a:t> </a:t>
                      </a:r>
                      <a:r>
                        <a:rPr lang="en-US" sz="2600" dirty="0" err="1">
                          <a:effectLst/>
                          <a:latin typeface="Tahoma" panose="020B0604030504040204" pitchFamily="34" charset="0"/>
                          <a:cs typeface="Tahoma" panose="020B0604030504040204" pitchFamily="34" charset="0"/>
                        </a:rPr>
                        <a:t>học</a:t>
                      </a:r>
                      <a:r>
                        <a:rPr lang="en-US" sz="2600" dirty="0">
                          <a:effectLst/>
                          <a:latin typeface="Tahoma" panose="020B0604030504040204" pitchFamily="34" charset="0"/>
                          <a:cs typeface="Tahoma" panose="020B0604030504040204" pitchFamily="34" charset="0"/>
                        </a:rPr>
                        <a:t> </a:t>
                      </a:r>
                      <a:r>
                        <a:rPr lang="en-US" sz="2600" dirty="0" err="1">
                          <a:effectLst/>
                          <a:latin typeface="Tahoma" panose="020B0604030504040204" pitchFamily="34" charset="0"/>
                          <a:cs typeface="Tahoma" panose="020B0604030504040204" pitchFamily="34" charset="0"/>
                        </a:rPr>
                        <a:t>tập</a:t>
                      </a:r>
                      <a:r>
                        <a:rPr lang="en-US" sz="2600" dirty="0">
                          <a:effectLst/>
                          <a:latin typeface="Tahoma" panose="020B0604030504040204" pitchFamily="34" charset="0"/>
                          <a:cs typeface="Tahoma" panose="020B0604030504040204" pitchFamily="34" charset="0"/>
                        </a:rPr>
                        <a:t> </a:t>
                      </a:r>
                      <a:r>
                        <a:rPr lang="vi-VN" sz="2600" dirty="0">
                          <a:effectLst/>
                          <a:latin typeface="Tahoma" panose="020B0604030504040204" pitchFamily="34" charset="0"/>
                          <a:cs typeface="Tahoma" panose="020B0604030504040204" pitchFamily="34" charset="0"/>
                        </a:rPr>
                        <a:t>1</a:t>
                      </a:r>
                      <a:endParaRPr lang="en-US" sz="2600" dirty="0">
                        <a:effectLst/>
                        <a:latin typeface="Tahoma" panose="020B0604030504040204" pitchFamily="34" charset="0"/>
                        <a:cs typeface="Tahoma" panose="020B0604030504040204" pitchFamily="34" charset="0"/>
                      </a:endParaRPr>
                    </a:p>
                    <a:p>
                      <a:pPr algn="ctr">
                        <a:lnSpc>
                          <a:spcPct val="100000"/>
                        </a:lnSpc>
                        <a:spcAft>
                          <a:spcPts val="800"/>
                        </a:spcAft>
                        <a:tabLst>
                          <a:tab pos="3471545" algn="l"/>
                        </a:tabLst>
                      </a:pPr>
                      <a:r>
                        <a:rPr lang="vi-VN" sz="2600" dirty="0">
                          <a:effectLst/>
                          <a:latin typeface="Tahoma" panose="020B0604030504040204" pitchFamily="34" charset="0"/>
                          <a:cs typeface="Tahoma" panose="020B0604030504040204" pitchFamily="34" charset="0"/>
                        </a:rPr>
                        <a:t>Nhóm:……….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xmlns="" val="2061309488"/>
                  </a:ext>
                </a:extLst>
              </a:tr>
              <a:tr h="829370">
                <a:tc gridSpan="2">
                  <a:txBody>
                    <a:bodyPr/>
                    <a:lstStyle/>
                    <a:p>
                      <a:pPr>
                        <a:lnSpc>
                          <a:spcPct val="100000"/>
                        </a:lnSpc>
                        <a:spcAft>
                          <a:spcPts val="0"/>
                        </a:spcAft>
                      </a:pPr>
                      <a:r>
                        <a:rPr lang="en-US" sz="2600" dirty="0" err="1">
                          <a:effectLst/>
                          <a:latin typeface="Tahoma" panose="020B0604030504040204" pitchFamily="34" charset="0"/>
                          <a:cs typeface="Tahoma" panose="020B0604030504040204" pitchFamily="34" charset="0"/>
                        </a:rPr>
                        <a:t>Nhiệm</a:t>
                      </a:r>
                      <a:r>
                        <a:rPr lang="en-US" sz="2600" dirty="0">
                          <a:effectLst/>
                          <a:latin typeface="Tahoma" panose="020B0604030504040204" pitchFamily="34" charset="0"/>
                          <a:cs typeface="Tahoma" panose="020B0604030504040204" pitchFamily="34" charset="0"/>
                        </a:rPr>
                        <a:t> </a:t>
                      </a:r>
                      <a:r>
                        <a:rPr lang="en-US" sz="2600" dirty="0" err="1">
                          <a:effectLst/>
                          <a:latin typeface="Tahoma" panose="020B0604030504040204" pitchFamily="34" charset="0"/>
                          <a:cs typeface="Tahoma" panose="020B0604030504040204" pitchFamily="34" charset="0"/>
                        </a:rPr>
                        <a:t>vụ</a:t>
                      </a:r>
                      <a:r>
                        <a:rPr lang="en-US" sz="2600" dirty="0">
                          <a:effectLst/>
                          <a:latin typeface="Tahoma" panose="020B0604030504040204" pitchFamily="34" charset="0"/>
                          <a:cs typeface="Tahoma" panose="020B0604030504040204" pitchFamily="34" charset="0"/>
                        </a:rPr>
                        <a:t>: </a:t>
                      </a:r>
                      <a:r>
                        <a:rPr lang="en-US" sz="2600" dirty="0" err="1">
                          <a:effectLst/>
                          <a:latin typeface="Tahoma" panose="020B0604030504040204" pitchFamily="34" charset="0"/>
                          <a:cs typeface="Tahoma" panose="020B0604030504040204" pitchFamily="34" charset="0"/>
                        </a:rPr>
                        <a:t>lấy</a:t>
                      </a:r>
                      <a:r>
                        <a:rPr lang="en-US" sz="2600" dirty="0">
                          <a:effectLst/>
                          <a:latin typeface="Tahoma" panose="020B0604030504040204" pitchFamily="34" charset="0"/>
                          <a:cs typeface="Tahoma" panose="020B0604030504040204" pitchFamily="34" charset="0"/>
                        </a:rPr>
                        <a:t> </a:t>
                      </a:r>
                      <a:r>
                        <a:rPr lang="vi-VN" sz="2600" kern="1200" dirty="0">
                          <a:effectLst/>
                          <a:latin typeface="Tahoma" panose="020B0604030504040204" pitchFamily="34" charset="0"/>
                          <a:cs typeface="Tahoma" panose="020B0604030504040204" pitchFamily="34" charset="0"/>
                        </a:rPr>
                        <a:t>ví dụ về sự thay đổi tốc độ, thay đổi hướng chuyển động khi tác dụng lực vào vật.</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xmlns="" val="3709543385"/>
                  </a:ext>
                </a:extLst>
              </a:tr>
              <a:tr h="926757">
                <a:tc>
                  <a:txBody>
                    <a:bodyPr/>
                    <a:lstStyle/>
                    <a:p>
                      <a:pPr algn="just">
                        <a:lnSpc>
                          <a:spcPct val="100000"/>
                        </a:lnSpc>
                        <a:spcAft>
                          <a:spcPts val="0"/>
                        </a:spcAft>
                      </a:pPr>
                      <a:r>
                        <a:rPr lang="vi-VN" sz="2600" kern="1200" dirty="0">
                          <a:effectLst/>
                          <a:latin typeface="Tahoma" panose="020B0604030504040204" pitchFamily="34" charset="0"/>
                          <a:cs typeface="Tahoma" panose="020B0604030504040204" pitchFamily="34" charset="0"/>
                        </a:rPr>
                        <a:t>Vật đang đứng yên, bắt đầu chuyển động.</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ctr">
                        <a:lnSpc>
                          <a:spcPct val="115000"/>
                        </a:lnSpc>
                        <a:spcAft>
                          <a:spcPts val="800"/>
                        </a:spcAft>
                      </a:pPr>
                      <a:r>
                        <a:rPr lang="en-US" sz="2600" dirty="0">
                          <a:effectLst/>
                          <a:latin typeface="Tahoma" panose="020B0604030504040204" pitchFamily="34" charset="0"/>
                          <a:cs typeface="Tahoma" panose="020B0604030504040204" pitchFamily="34" charset="0"/>
                        </a:rPr>
                        <a:t> </a:t>
                      </a:r>
                    </a:p>
                    <a:p>
                      <a:pPr algn="ctr">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507053766"/>
                  </a:ext>
                </a:extLst>
              </a:tr>
              <a:tr h="577111">
                <a:tc>
                  <a:txBody>
                    <a:bodyPr/>
                    <a:lstStyle/>
                    <a:p>
                      <a:pPr algn="just">
                        <a:lnSpc>
                          <a:spcPct val="100000"/>
                        </a:lnSpc>
                        <a:spcAft>
                          <a:spcPts val="0"/>
                        </a:spcAft>
                      </a:pPr>
                      <a:r>
                        <a:rPr lang="vi-VN" sz="2600" kern="1200" dirty="0" err="1">
                          <a:effectLst/>
                          <a:latin typeface="Tahoma" panose="020B0604030504040204" pitchFamily="34" charset="0"/>
                          <a:cs typeface="Tahoma" panose="020B0604030504040204" pitchFamily="34" charset="0"/>
                        </a:rPr>
                        <a:t>Vật</a:t>
                      </a:r>
                      <a:r>
                        <a:rPr lang="vi-VN" sz="2600" kern="1200" dirty="0">
                          <a:effectLst/>
                          <a:latin typeface="Tahoma" panose="020B0604030504040204" pitchFamily="34" charset="0"/>
                          <a:cs typeface="Tahoma" panose="020B0604030504040204" pitchFamily="34" charset="0"/>
                        </a:rPr>
                        <a:t> đang </a:t>
                      </a:r>
                      <a:r>
                        <a:rPr lang="vi-VN" sz="2600" kern="1200" dirty="0" err="1">
                          <a:effectLst/>
                          <a:latin typeface="Tahoma" panose="020B0604030504040204" pitchFamily="34" charset="0"/>
                          <a:cs typeface="Tahoma" panose="020B0604030504040204" pitchFamily="34" charset="0"/>
                        </a:rPr>
                        <a:t>chuyển</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động</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bị</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dừng</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lại</a:t>
                      </a:r>
                      <a:r>
                        <a:rPr lang="vi-VN" sz="2600" kern="1200" dirty="0">
                          <a:effectLst/>
                          <a:latin typeface="Tahoma" panose="020B0604030504040204" pitchFamily="34" charset="0"/>
                          <a:cs typeface="Tahoma" panose="020B0604030504040204" pitchFamily="34" charset="0"/>
                        </a:rPr>
                        <a:t>.</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just">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3136874421"/>
                  </a:ext>
                </a:extLst>
              </a:tr>
              <a:tr h="392591">
                <a:tc>
                  <a:txBody>
                    <a:bodyPr/>
                    <a:lstStyle/>
                    <a:p>
                      <a:pPr algn="just">
                        <a:lnSpc>
                          <a:spcPct val="100000"/>
                        </a:lnSpc>
                        <a:spcAft>
                          <a:spcPts val="0"/>
                        </a:spcAft>
                      </a:pPr>
                      <a:r>
                        <a:rPr lang="vi-VN" sz="2600" kern="1200" dirty="0" err="1">
                          <a:effectLst/>
                          <a:latin typeface="Tahoma" panose="020B0604030504040204" pitchFamily="34" charset="0"/>
                          <a:cs typeface="Tahoma" panose="020B0604030504040204" pitchFamily="34" charset="0"/>
                        </a:rPr>
                        <a:t>Vật</a:t>
                      </a:r>
                      <a:r>
                        <a:rPr lang="vi-VN" sz="2600" kern="1200" dirty="0">
                          <a:effectLst/>
                          <a:latin typeface="Tahoma" panose="020B0604030504040204" pitchFamily="34" charset="0"/>
                          <a:cs typeface="Tahoma" panose="020B0604030504040204" pitchFamily="34" charset="0"/>
                        </a:rPr>
                        <a:t> đang </a:t>
                      </a:r>
                      <a:r>
                        <a:rPr lang="vi-VN" sz="2600" kern="1200" dirty="0" err="1">
                          <a:effectLst/>
                          <a:latin typeface="Tahoma" panose="020B0604030504040204" pitchFamily="34" charset="0"/>
                          <a:cs typeface="Tahoma" panose="020B0604030504040204" pitchFamily="34" charset="0"/>
                        </a:rPr>
                        <a:t>chuyển</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động</a:t>
                      </a:r>
                      <a:r>
                        <a:rPr lang="vi-VN" sz="2600" kern="1200" dirty="0">
                          <a:effectLst/>
                          <a:latin typeface="Tahoma" panose="020B0604030504040204" pitchFamily="34" charset="0"/>
                          <a:cs typeface="Tahoma" panose="020B0604030504040204" pitchFamily="34" charset="0"/>
                        </a:rPr>
                        <a:t> nhanh lên.</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just">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940781630"/>
                  </a:ext>
                </a:extLst>
              </a:tr>
              <a:tr h="392591">
                <a:tc>
                  <a:txBody>
                    <a:bodyPr/>
                    <a:lstStyle/>
                    <a:p>
                      <a:pPr algn="just">
                        <a:lnSpc>
                          <a:spcPct val="100000"/>
                        </a:lnSpc>
                        <a:spcAft>
                          <a:spcPts val="0"/>
                        </a:spcAft>
                      </a:pPr>
                      <a:r>
                        <a:rPr lang="vi-VN" sz="2600" kern="1200" dirty="0" err="1">
                          <a:effectLst/>
                          <a:latin typeface="Tahoma" panose="020B0604030504040204" pitchFamily="34" charset="0"/>
                          <a:cs typeface="Tahoma" panose="020B0604030504040204" pitchFamily="34" charset="0"/>
                        </a:rPr>
                        <a:t>Vật</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chuyển</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động</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chậm</a:t>
                      </a:r>
                      <a:r>
                        <a:rPr lang="vi-VN" sz="2600" kern="1200" dirty="0">
                          <a:effectLst/>
                          <a:latin typeface="Tahoma" panose="020B0604030504040204" pitchFamily="34" charset="0"/>
                          <a:cs typeface="Tahoma" panose="020B0604030504040204" pitchFamily="34" charset="0"/>
                        </a:rPr>
                        <a:t> </a:t>
                      </a:r>
                      <a:r>
                        <a:rPr lang="vi-VN" sz="2600" kern="1200" dirty="0" err="1">
                          <a:effectLst/>
                          <a:latin typeface="Tahoma" panose="020B0604030504040204" pitchFamily="34" charset="0"/>
                          <a:cs typeface="Tahoma" panose="020B0604030504040204" pitchFamily="34" charset="0"/>
                        </a:rPr>
                        <a:t>lại</a:t>
                      </a:r>
                      <a:r>
                        <a:rPr lang="vi-VN" sz="2600" kern="1200" dirty="0">
                          <a:effectLst/>
                          <a:latin typeface="Tahoma" panose="020B0604030504040204" pitchFamily="34" charset="0"/>
                          <a:cs typeface="Tahoma" panose="020B0604030504040204" pitchFamily="34" charset="0"/>
                        </a:rPr>
                        <a:t>.</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just">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291324298"/>
                  </a:ext>
                </a:extLst>
              </a:tr>
              <a:tr h="1631716">
                <a:tc>
                  <a:txBody>
                    <a:bodyPr/>
                    <a:lstStyle/>
                    <a:p>
                      <a:pPr algn="just">
                        <a:lnSpc>
                          <a:spcPct val="100000"/>
                        </a:lnSpc>
                        <a:spcAft>
                          <a:spcPts val="0"/>
                        </a:spcAft>
                      </a:pPr>
                      <a:r>
                        <a:rPr lang="vi-VN" sz="2600" kern="1200" dirty="0">
                          <a:effectLst/>
                          <a:latin typeface="Tahoma" panose="020B0604030504040204" pitchFamily="34" charset="0"/>
                          <a:cs typeface="Tahoma" panose="020B0604030504040204" pitchFamily="34" charset="0"/>
                        </a:rPr>
                        <a:t>Vật đang chuyển động theo hướng này bỗng chuyển động theo hướng khác.</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tc>
                  <a:txBody>
                    <a:bodyPr/>
                    <a:lstStyle/>
                    <a:p>
                      <a:pPr algn="just">
                        <a:lnSpc>
                          <a:spcPct val="115000"/>
                        </a:lnSpc>
                        <a:spcAft>
                          <a:spcPts val="800"/>
                        </a:spcAft>
                      </a:pPr>
                      <a:r>
                        <a:rPr lang="en-US" sz="2600" dirty="0">
                          <a:effectLst/>
                          <a:latin typeface="Tahoma" panose="020B0604030504040204" pitchFamily="34" charset="0"/>
                          <a:cs typeface="Tahoma" panose="020B0604030504040204" pitchFamily="34" charset="0"/>
                        </a:rPr>
                        <a:t> </a:t>
                      </a: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3870210991"/>
                  </a:ext>
                </a:extLst>
              </a:tr>
            </a:tbl>
          </a:graphicData>
        </a:graphic>
      </p:graphicFrame>
    </p:spTree>
    <p:extLst>
      <p:ext uri="{BB962C8B-B14F-4D97-AF65-F5344CB8AC3E}">
        <p14:creationId xmlns:p14="http://schemas.microsoft.com/office/powerpoint/2010/main" val="41784987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D75C907-D5F3-4B2D-BE78-861A17D1E946}"/>
              </a:ext>
            </a:extLst>
          </p:cNvPr>
          <p:cNvSpPr>
            <a:spLocks noGrp="1"/>
          </p:cNvSpPr>
          <p:nvPr>
            <p:ph idx="1"/>
          </p:nvPr>
        </p:nvSpPr>
        <p:spPr>
          <a:xfrm>
            <a:off x="644692" y="2609850"/>
            <a:ext cx="11232983" cy="2990849"/>
          </a:xfrm>
        </p:spPr>
        <p:txBody>
          <a:bodyPr>
            <a:noAutofit/>
          </a:bodyPr>
          <a:lstStyle/>
          <a:p>
            <a:pPr marL="499110" algn="just">
              <a:lnSpc>
                <a:spcPct val="115000"/>
              </a:lnSpc>
              <a:spcAft>
                <a:spcPts val="800"/>
              </a:spcAft>
            </a:pPr>
            <a:r>
              <a:rPr lang="en-US" sz="3600" dirty="0" err="1">
                <a:latin typeface="Tahoma" panose="020B0604030504040204" pitchFamily="34" charset="0"/>
                <a:ea typeface="+mj-ea"/>
                <a:cs typeface="Tahoma" panose="020B0604030504040204" pitchFamily="34" charset="0"/>
              </a:rPr>
              <a:t>Nhiệm</a:t>
            </a:r>
            <a:r>
              <a:rPr lang="en-US" sz="3600" dirty="0">
                <a:latin typeface="Tahoma" panose="020B0604030504040204" pitchFamily="34" charset="0"/>
                <a:ea typeface="+mj-ea"/>
                <a:cs typeface="Tahoma" panose="020B0604030504040204" pitchFamily="34" charset="0"/>
              </a:rPr>
              <a:t> </a:t>
            </a:r>
            <a:r>
              <a:rPr lang="en-US" sz="3600" dirty="0" err="1">
                <a:latin typeface="Tahoma" panose="020B0604030504040204" pitchFamily="34" charset="0"/>
                <a:ea typeface="+mj-ea"/>
                <a:cs typeface="Tahoma" panose="020B0604030504040204" pitchFamily="34" charset="0"/>
              </a:rPr>
              <a:t>vụ</a:t>
            </a:r>
            <a:r>
              <a:rPr lang="en-US" sz="3600" dirty="0">
                <a:latin typeface="Tahoma" panose="020B0604030504040204" pitchFamily="34" charset="0"/>
                <a:ea typeface="+mj-ea"/>
                <a:cs typeface="Tahoma" panose="020B0604030504040204" pitchFamily="34" charset="0"/>
              </a:rPr>
              <a:t>: HS</a:t>
            </a:r>
            <a:r>
              <a:rPr lang="vi-VN" sz="3600" dirty="0">
                <a:latin typeface="Tahoma" panose="020B0604030504040204" pitchFamily="34" charset="0"/>
                <a:ea typeface="+mj-ea"/>
                <a:cs typeface="Tahoma" panose="020B0604030504040204" pitchFamily="34" charset="0"/>
              </a:rPr>
              <a:t> </a:t>
            </a:r>
            <a:r>
              <a:rPr lang="vi-VN" sz="3600" dirty="0" smtClean="0">
                <a:latin typeface="Tahoma" panose="020B0604030504040204" pitchFamily="34" charset="0"/>
                <a:ea typeface="+mj-ea"/>
                <a:cs typeface="Tahoma" panose="020B0604030504040204" pitchFamily="34" charset="0"/>
              </a:rPr>
              <a:t>ấn tay vào </a:t>
            </a:r>
            <a:r>
              <a:rPr lang="vi-VN" sz="3600" dirty="0" smtClean="0">
                <a:effectLst/>
                <a:latin typeface="Tahoma" panose="020B0604030504040204" pitchFamily="34" charset="0"/>
                <a:ea typeface="Tahoma" panose="020B0604030504040204" pitchFamily="34" charset="0"/>
                <a:cs typeface="Tahoma" panose="020B0604030504040204" pitchFamily="34" charset="0"/>
              </a:rPr>
              <a:t> </a:t>
            </a:r>
            <a:r>
              <a:rPr lang="vi-VN" sz="3600" dirty="0">
                <a:effectLst/>
                <a:latin typeface="Tahoma" panose="020B0604030504040204" pitchFamily="34" charset="0"/>
                <a:ea typeface="Tahoma" panose="020B0604030504040204" pitchFamily="34" charset="0"/>
                <a:cs typeface="Tahoma" panose="020B0604030504040204" pitchFamily="34" charset="0"/>
              </a:rPr>
              <a:t>đầu bút và hình dạng của miếng xốp khi tay ta bóp vào và thả ra để trả lời câu hỏi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Ngoài</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tác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dụng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gây</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ra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sự</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thay</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đổi</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đột</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ngột</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và</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thay</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đổi</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hướng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chuyển</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động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của</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vật</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lực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còn</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có</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thể</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gây</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ra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tác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dụng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nào</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khác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ở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vật</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chịu</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tác</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dụng</a:t>
            </a:r>
            <a:r>
              <a:rPr lang="en-US"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 </a:t>
            </a:r>
            <a:r>
              <a:rPr lang="en-US" sz="3600" dirty="0" err="1">
                <a:solidFill>
                  <a:srgbClr val="000000"/>
                </a:solidFill>
                <a:effectLst/>
                <a:latin typeface="Tahoma" panose="020B0604030504040204" pitchFamily="34" charset="0"/>
                <a:ea typeface="Calibri" panose="020F0502020204030204" pitchFamily="34" charset="0"/>
                <a:cs typeface="Tahoma" panose="020B0604030504040204" pitchFamily="34" charset="0"/>
              </a:rPr>
              <a:t>lực</a:t>
            </a:r>
            <a:r>
              <a:rPr lang="vi-VN" sz="3600" dirty="0">
                <a:solidFill>
                  <a:srgbClr val="000000"/>
                </a:solidFill>
                <a:effectLst/>
                <a:latin typeface="Tahoma" panose="020B0604030504040204" pitchFamily="34" charset="0"/>
                <a:ea typeface="Calibri" panose="020F0502020204030204" pitchFamily="34" charset="0"/>
                <a:cs typeface="Tahoma" panose="020B0604030504040204" pitchFamily="34" charset="0"/>
              </a:rPr>
              <a:t>?</a:t>
            </a:r>
            <a:endParaRPr lang="en-US" sz="3600" dirty="0">
              <a:effectLst/>
              <a:latin typeface="Tahoma" panose="020B0604030504040204" pitchFamily="34" charset="0"/>
              <a:ea typeface="Arial" panose="020B0604020202020204" pitchFamily="34" charset="0"/>
              <a:cs typeface="Tahoma" panose="020B0604030504040204" pitchFamily="34" charset="0"/>
            </a:endParaRPr>
          </a:p>
          <a:p>
            <a:pPr marL="0" indent="0" algn="just">
              <a:buNone/>
            </a:pPr>
            <a:r>
              <a:rPr lang="en-US" sz="3600" dirty="0">
                <a:latin typeface="Tahoma" panose="020B0604030504040204" pitchFamily="34" charset="0"/>
                <a:ea typeface="+mj-ea"/>
                <a:cs typeface="Tahoma" panose="020B0604030504040204" pitchFamily="34" charset="0"/>
              </a:rPr>
              <a:t>.</a:t>
            </a:r>
            <a:endParaRPr lang="en-US" sz="3600" dirty="0">
              <a:latin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xmlns="" id="{8FD96A4A-B376-437B-8370-7E1039A2CF31}"/>
              </a:ext>
            </a:extLst>
          </p:cNvPr>
          <p:cNvSpPr txBox="1">
            <a:spLocks/>
          </p:cNvSpPr>
          <p:nvPr/>
        </p:nvSpPr>
        <p:spPr>
          <a:xfrm>
            <a:off x="390124" y="1524000"/>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A3.BoosterNextFYBlackRegular-Sa" panose="02000A03000000020004" pitchFamily="2" charset="0"/>
              </a:rPr>
              <a:t>THÍ NGHIỆM</a:t>
            </a:r>
          </a:p>
        </p:txBody>
      </p:sp>
      <p:sp>
        <p:nvSpPr>
          <p:cNvPr id="7" name="TextBox 6">
            <a:extLst>
              <a:ext uri="{FF2B5EF4-FFF2-40B4-BE49-F238E27FC236}">
                <a16:creationId xmlns:a16="http://schemas.microsoft.com/office/drawing/2014/main" xmlns="" id="{25F03A46-D44F-4A95-AEBB-596CDC8A75A4}"/>
              </a:ext>
            </a:extLst>
          </p:cNvPr>
          <p:cNvSpPr txBox="1"/>
          <p:nvPr/>
        </p:nvSpPr>
        <p:spPr>
          <a:xfrm>
            <a:off x="1123949" y="306170"/>
            <a:ext cx="9496425" cy="646331"/>
          </a:xfrm>
          <a:prstGeom prst="rect">
            <a:avLst/>
          </a:prstGeom>
          <a:noFill/>
        </p:spPr>
        <p:txBody>
          <a:bodyPr wrap="square">
            <a:spAutoFit/>
          </a:bodyPr>
          <a:lstStyle/>
          <a:p>
            <a:r>
              <a:rPr lang="vi-VN" sz="3600" b="1" dirty="0">
                <a:latin typeface="Tahoma" panose="020B0604030504040204" pitchFamily="34" charset="0"/>
                <a:cs typeface="Tahoma" panose="020B0604030504040204" pitchFamily="34" charset="0"/>
              </a:rPr>
              <a:t>II. SỰ BIẾN DẠNG CỦA VẬT </a:t>
            </a:r>
            <a:endParaRPr lang="en-US" sz="3600" b="1"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0508565"/>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a:extLst>
              <a:ext uri="{FF2B5EF4-FFF2-40B4-BE49-F238E27FC236}">
                <a16:creationId xmlns:a16="http://schemas.microsoft.com/office/drawing/2014/main" xmlns=""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latin typeface="VNI-Times" pitchFamily="2" charset="0"/>
            </a:endParaRPr>
          </a:p>
        </p:txBody>
      </p:sp>
      <p:sp>
        <p:nvSpPr>
          <p:cNvPr id="5127" name="Text Box 7">
            <a:extLst>
              <a:ext uri="{FF2B5EF4-FFF2-40B4-BE49-F238E27FC236}">
                <a16:creationId xmlns:a16="http://schemas.microsoft.com/office/drawing/2014/main" xmlns="" id="{DB1F147B-358C-4AF8-8D82-12C8B7AFE18C}"/>
              </a:ext>
            </a:extLst>
          </p:cNvPr>
          <p:cNvSpPr txBox="1">
            <a:spLocks noChangeArrowheads="1"/>
          </p:cNvSpPr>
          <p:nvPr/>
        </p:nvSpPr>
        <p:spPr bwMode="auto">
          <a:xfrm>
            <a:off x="247650" y="1"/>
            <a:ext cx="11439525" cy="403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marL="499110" algn="just">
              <a:lnSpc>
                <a:spcPct val="115000"/>
              </a:lnSpc>
            </a:pPr>
            <a:r>
              <a:rPr lang="vi-VN" sz="3600" dirty="0">
                <a:latin typeface="Tahoma" panose="020B0604030504040204" pitchFamily="34" charset="0"/>
                <a:ea typeface="Tahoma" panose="020B0604030504040204" pitchFamily="34" charset="0"/>
                <a:cs typeface="Tahoma" panose="020B0604030504040204" pitchFamily="34" charset="0"/>
              </a:rPr>
              <a:t>Quan sát hình ảnh </a:t>
            </a:r>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và </a:t>
            </a:r>
            <a:r>
              <a:rPr lang="vi-VN" sz="3600" dirty="0">
                <a:latin typeface="Tahoma" panose="020B0604030504040204" pitchFamily="34" charset="0"/>
                <a:ea typeface="Tahoma" panose="020B0604030504040204" pitchFamily="34" charset="0"/>
                <a:cs typeface="Tahoma" panose="020B0604030504040204" pitchFamily="34" charset="0"/>
              </a:rPr>
              <a:t>thảo luận nêu ra được các sự thay đổi chuyển động cũng như hình dạng của các vật khi có lực tác dụng vào.</a:t>
            </a:r>
            <a:endParaRPr lang="en-US" sz="3600" dirty="0">
              <a:latin typeface="Arial" panose="020B0604020202020204" pitchFamily="34" charset="0"/>
              <a:ea typeface="Arial" panose="020B0604020202020204" pitchFamily="34" charset="0"/>
              <a:cs typeface="Tahoma" panose="020B0604030504040204" pitchFamily="34" charset="0"/>
            </a:endParaRPr>
          </a:p>
          <a:p>
            <a:pPr marL="499110" algn="just">
              <a:lnSpc>
                <a:spcPct val="115000"/>
              </a:lnSpc>
              <a:spcAft>
                <a:spcPts val="800"/>
              </a:spcAft>
            </a:pPr>
            <a:r>
              <a:rPr lang="vi-VN" sz="2800" dirty="0">
                <a:latin typeface="Tahoma" panose="020B0604030504040204" pitchFamily="34" charset="0"/>
                <a:ea typeface="Tahoma" panose="020B0604030504040204" pitchFamily="34" charset="0"/>
                <a:cs typeface="Tahoma" panose="020B0604030504040204" pitchFamily="34" charset="0"/>
              </a:rPr>
              <a:t> </a:t>
            </a:r>
            <a:endParaRPr lang="en-US" sz="2000" dirty="0">
              <a:latin typeface="Arial" panose="020B0604020202020204" pitchFamily="34" charset="0"/>
              <a:ea typeface="Arial" panose="020B0604020202020204" pitchFamily="34" charset="0"/>
              <a:cs typeface="Tahoma" panose="020B0604030504040204" pitchFamily="34" charset="0"/>
            </a:endParaRPr>
          </a:p>
          <a:p>
            <a:pPr algn="just">
              <a:lnSpc>
                <a:spcPct val="115000"/>
              </a:lnSpc>
              <a:spcAft>
                <a:spcPts val="800"/>
              </a:spcAft>
            </a:pPr>
            <a:endParaRPr lang="en-US" sz="2800" dirty="0">
              <a:latin typeface="Arial" panose="020B0604020202020204" pitchFamily="34" charset="0"/>
              <a:ea typeface="Arial" panose="020B0604020202020204" pitchFamily="34" charset="0"/>
              <a:cs typeface="Tahoma" panose="020B0604030504040204" pitchFamily="34" charset="0"/>
            </a:endParaRPr>
          </a:p>
          <a:p>
            <a:pPr algn="ctr" eaLnBrk="1" hangingPunct="1">
              <a:spcBef>
                <a:spcPct val="50000"/>
              </a:spcBef>
            </a:pPr>
            <a:endParaRPr lang="en-US" altLang="en-US" sz="3600" dirty="0">
              <a:solidFill>
                <a:srgbClr val="003399"/>
              </a:solidFill>
              <a:latin typeface="VNI-Times" pitchFamily="2" charset="0"/>
            </a:endParaRPr>
          </a:p>
        </p:txBody>
      </p:sp>
      <p:sp>
        <p:nvSpPr>
          <p:cNvPr id="6152" name="AutoShape 9">
            <a:hlinkClick r:id="rId2" action="ppaction://hlinksldjump"/>
            <a:extLst>
              <a:ext uri="{FF2B5EF4-FFF2-40B4-BE49-F238E27FC236}">
                <a16:creationId xmlns:a16="http://schemas.microsoft.com/office/drawing/2014/main" xmlns=""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pic>
        <p:nvPicPr>
          <p:cNvPr id="3" name="Picture 2">
            <a:extLst>
              <a:ext uri="{FF2B5EF4-FFF2-40B4-BE49-F238E27FC236}">
                <a16:creationId xmlns:a16="http://schemas.microsoft.com/office/drawing/2014/main" xmlns="" id="{2774CECF-1C9B-41F7-BE2B-032CEF91B378}"/>
              </a:ext>
            </a:extLst>
          </p:cNvPr>
          <p:cNvPicPr>
            <a:picLocks noChangeAspect="1"/>
          </p:cNvPicPr>
          <p:nvPr/>
        </p:nvPicPr>
        <p:blipFill rotWithShape="1">
          <a:blip r:embed="rId3"/>
          <a:srcRect l="35918" t="24722" r="19004" b="38056"/>
          <a:stretch/>
        </p:blipFill>
        <p:spPr>
          <a:xfrm>
            <a:off x="1033462" y="2061295"/>
            <a:ext cx="10163175" cy="4720505"/>
          </a:xfrm>
          <a:prstGeom prst="rect">
            <a:avLst/>
          </a:prstGeom>
        </p:spPr>
      </p:pic>
    </p:spTree>
    <p:extLst>
      <p:ext uri="{BB962C8B-B14F-4D97-AF65-F5344CB8AC3E}">
        <p14:creationId xmlns:p14="http://schemas.microsoft.com/office/powerpoint/2010/main" val="3012922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D75C907-D5F3-4B2D-BE78-861A17D1E946}"/>
              </a:ext>
            </a:extLst>
          </p:cNvPr>
          <p:cNvSpPr>
            <a:spLocks noGrp="1"/>
          </p:cNvSpPr>
          <p:nvPr>
            <p:ph idx="1"/>
          </p:nvPr>
        </p:nvSpPr>
        <p:spPr>
          <a:xfrm>
            <a:off x="438149" y="981076"/>
            <a:ext cx="4855544" cy="5610224"/>
          </a:xfrm>
        </p:spPr>
        <p:txBody>
          <a:bodyPr>
            <a:normAutofit lnSpcReduction="10000"/>
          </a:bodyPr>
          <a:lstStyle/>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Hình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 4HS</a:t>
            </a:r>
          </a:p>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Học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liệu</a:t>
            </a:r>
            <a:r>
              <a:rPr lang="en-US" dirty="0">
                <a:latin typeface="A3.MitrLight-San" panose="00000400000000000000" pitchFamily="2" charset="-34"/>
                <a:ea typeface="+mj-ea"/>
                <a:cs typeface="A3.MitrLight-San" panose="00000400000000000000" pitchFamily="2" charset="-34"/>
              </a:rPr>
              <a:t>: SGK</a:t>
            </a:r>
          </a:p>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Trả</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lời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câu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hỏi</a:t>
            </a:r>
            <a:r>
              <a:rPr lang="en-US" dirty="0">
                <a:latin typeface="A3.MitrLight-San" panose="00000400000000000000" pitchFamily="2" charset="-34"/>
                <a:ea typeface="+mj-ea"/>
                <a:cs typeface="A3.MitrLight-San" panose="00000400000000000000" pitchFamily="2" charset="-34"/>
              </a:rPr>
              <a:t>:</a:t>
            </a:r>
          </a:p>
          <a:p>
            <a:pPr marL="0" indent="0" algn="just">
              <a:buNone/>
            </a:pPr>
            <a:r>
              <a:rPr lang="en-US" dirty="0">
                <a:solidFill>
                  <a:srgbClr val="FF0000"/>
                </a:solidFill>
                <a:latin typeface="A3.MitrLight-San" panose="00000400000000000000" pitchFamily="2" charset="-34"/>
                <a:ea typeface="+mj-ea"/>
                <a:cs typeface="A3.MitrLight-San" panose="00000400000000000000" pitchFamily="2" charset="-34"/>
              </a:rPr>
              <a:t>Khi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lực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tác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lên</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một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vật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thể</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gây</a:t>
            </a:r>
            <a:r>
              <a:rPr lang="en-US" dirty="0">
                <a:solidFill>
                  <a:srgbClr val="FF0000"/>
                </a:solidFill>
                <a:latin typeface="A3.MitrLight-San" panose="00000400000000000000" pitchFamily="2" charset="-34"/>
                <a:ea typeface="+mj-ea"/>
                <a:cs typeface="A3.MitrLight-San" panose="00000400000000000000" pitchFamily="2" charset="-34"/>
              </a:rPr>
              <a:t> ra </a:t>
            </a:r>
            <a:r>
              <a:rPr lang="en-US" dirty="0" err="1">
                <a:solidFill>
                  <a:srgbClr val="FF0000"/>
                </a:solidFill>
                <a:latin typeface="A3.MitrLight-San" panose="00000400000000000000" pitchFamily="2" charset="-34"/>
                <a:ea typeface="+mj-ea"/>
                <a:cs typeface="A3.MitrLight-San" panose="00000400000000000000" pitchFamily="2" charset="-34"/>
              </a:rPr>
              <a:t>những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sự</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thay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đổi</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nào</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Lấy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ví</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minh</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họa</a:t>
            </a:r>
            <a:r>
              <a:rPr lang="en-US" dirty="0">
                <a:solidFill>
                  <a:srgbClr val="FF0000"/>
                </a:solidFill>
                <a:latin typeface="A3.MitrLight-San" panose="00000400000000000000" pitchFamily="2" charset="-34"/>
                <a:ea typeface="+mj-ea"/>
                <a:cs typeface="A3.MitrLight-San" panose="00000400000000000000" pitchFamily="2" charset="-34"/>
              </a:rPr>
              <a:t>.</a:t>
            </a:r>
          </a:p>
          <a:p>
            <a:pPr marL="0" indent="0" algn="just">
              <a:buNone/>
            </a:pPr>
            <a:r>
              <a:rPr lang="en-US" dirty="0">
                <a:latin typeface="A3.MitrLight-San" panose="00000400000000000000" pitchFamily="2" charset="-34"/>
                <a:ea typeface="+mj-ea"/>
                <a:cs typeface="A3.MitrLight-San" panose="00000400000000000000" pitchFamily="2" charset="-34"/>
              </a:rPr>
              <a:t>4. </a:t>
            </a:r>
            <a:r>
              <a:rPr lang="en-US" dirty="0" err="1">
                <a:latin typeface="A3.MitrLight-San" panose="00000400000000000000" pitchFamily="2" charset="-34"/>
                <a:ea typeface="+mj-ea"/>
                <a:cs typeface="A3.MitrLight-San" panose="00000400000000000000" pitchFamily="2" charset="-34"/>
              </a:rPr>
              <a:t>Cách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hoạt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marL="0" indent="0"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1</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hiện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cá</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nhân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bày</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vào</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phiếu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tương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với</a:t>
            </a:r>
            <a:r>
              <a:rPr lang="en-US" dirty="0">
                <a:latin typeface="A3.MitrLight-San" panose="00000400000000000000" pitchFamily="2" charset="-34"/>
                <a:ea typeface="+mj-ea"/>
                <a:cs typeface="A3.MitrLight-San" panose="00000400000000000000" pitchFamily="2" charset="-34"/>
              </a:rPr>
              <a:t> STT.</a:t>
            </a:r>
          </a:p>
          <a:p>
            <a:pPr marL="0" indent="0"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2</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thống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nhất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đáp</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án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trong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a:t>
            </a:r>
            <a:endParaRPr lang="en-US" dirty="0"/>
          </a:p>
        </p:txBody>
      </p:sp>
      <p:sp>
        <p:nvSpPr>
          <p:cNvPr id="5" name="Content Placeholder 2">
            <a:extLst>
              <a:ext uri="{FF2B5EF4-FFF2-40B4-BE49-F238E27FC236}">
                <a16:creationId xmlns:a16="http://schemas.microsoft.com/office/drawing/2014/main" xmlns="" id="{40E808B2-1A93-403F-9F93-5858E5BE91AA}"/>
              </a:ext>
            </a:extLst>
          </p:cNvPr>
          <p:cNvSpPr txBox="1">
            <a:spLocks/>
          </p:cNvSpPr>
          <p:nvPr/>
        </p:nvSpPr>
        <p:spPr>
          <a:xfrm>
            <a:off x="5293693" y="1069976"/>
            <a:ext cx="6743702" cy="4980134"/>
          </a:xfrm>
          <a:prstGeom prst="rect">
            <a:avLst/>
          </a:prstGeom>
          <a:blipFill dpi="0" rotWithShape="1">
            <a:blip r:embed="rId2">
              <a:extLst>
                <a:ext uri="{28A0092B-C50C-407E-A947-70E740481C1C}">
                  <a14:useLocalDpi xmlns:a14="http://schemas.microsoft.com/office/drawing/2010/main" val="0"/>
                </a:ext>
              </a:extLst>
            </a:blip>
            <a:srcRect/>
            <a:stretch>
              <a:fillRect l="-24824" t="-1783" r="-26630" b="-2424"/>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6" name="Title 1">
            <a:extLst>
              <a:ext uri="{FF2B5EF4-FFF2-40B4-BE49-F238E27FC236}">
                <a16:creationId xmlns:a16="http://schemas.microsoft.com/office/drawing/2014/main" xmlns="" id="{8FD96A4A-B376-437B-8370-7E1039A2CF31}"/>
              </a:ext>
            </a:extLst>
          </p:cNvPr>
          <p:cNvSpPr txBox="1">
            <a:spLocks/>
          </p:cNvSpPr>
          <p:nvPr/>
        </p:nvSpPr>
        <p:spPr>
          <a:xfrm>
            <a:off x="625643" y="79376"/>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tx2"/>
                </a:solidFill>
                <a:latin typeface="A3.BoosterNextFYBlackRegular-Sa" panose="02000A03000000020004" pitchFamily="2" charset="0"/>
              </a:rPr>
              <a:t>TÌM HIỂU KẾT QUẢ TÁC DỤNG CỦA LỰC</a:t>
            </a:r>
          </a:p>
        </p:txBody>
      </p:sp>
    </p:spTree>
    <p:extLst>
      <p:ext uri="{BB962C8B-B14F-4D97-AF65-F5344CB8AC3E}">
        <p14:creationId xmlns:p14="http://schemas.microsoft.com/office/powerpoint/2010/main" val="41775043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1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4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grpId="0" nodeType="clickEffect">
                                  <p:stCondLst>
                                    <p:cond delay="13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6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190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20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D75C907-D5F3-4B2D-BE78-861A17D1E946}"/>
              </a:ext>
            </a:extLst>
          </p:cNvPr>
          <p:cNvSpPr>
            <a:spLocks noGrp="1"/>
          </p:cNvSpPr>
          <p:nvPr>
            <p:ph idx="1"/>
          </p:nvPr>
        </p:nvSpPr>
        <p:spPr>
          <a:xfrm>
            <a:off x="438149" y="981076"/>
            <a:ext cx="4855544" cy="5610224"/>
          </a:xfrm>
        </p:spPr>
        <p:txBody>
          <a:bodyPr>
            <a:normAutofit lnSpcReduction="10000"/>
          </a:bodyPr>
          <a:lstStyle/>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Hình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 4HS</a:t>
            </a:r>
          </a:p>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Học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liệu</a:t>
            </a:r>
            <a:r>
              <a:rPr lang="en-US" dirty="0">
                <a:latin typeface="A3.MitrLight-San" panose="00000400000000000000" pitchFamily="2" charset="-34"/>
                <a:ea typeface="+mj-ea"/>
                <a:cs typeface="A3.MitrLight-San" panose="00000400000000000000" pitchFamily="2" charset="-34"/>
              </a:rPr>
              <a:t>: SGK</a:t>
            </a:r>
          </a:p>
          <a:p>
            <a:pPr marL="514350" indent="-514350" algn="just">
              <a:buAutoNum type="arabicPeriod"/>
            </a:pPr>
            <a:r>
              <a:rPr lang="en-US" dirty="0" err="1">
                <a:latin typeface="A3.MitrLight-San" panose="00000400000000000000" pitchFamily="2" charset="-34"/>
                <a:ea typeface="+mj-ea"/>
                <a:cs typeface="A3.MitrLight-San" panose="00000400000000000000" pitchFamily="2" charset="-34"/>
              </a:rPr>
              <a:t>Trả</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lời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câu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hỏi</a:t>
            </a:r>
            <a:r>
              <a:rPr lang="en-US" dirty="0">
                <a:latin typeface="A3.MitrLight-San" panose="00000400000000000000" pitchFamily="2" charset="-34"/>
                <a:ea typeface="+mj-ea"/>
                <a:cs typeface="A3.MitrLight-San" panose="00000400000000000000" pitchFamily="2" charset="-34"/>
              </a:rPr>
              <a:t>:</a:t>
            </a:r>
          </a:p>
          <a:p>
            <a:pPr marL="0" indent="0" algn="just">
              <a:buNone/>
            </a:pPr>
            <a:r>
              <a:rPr lang="en-US" dirty="0">
                <a:solidFill>
                  <a:srgbClr val="FF0000"/>
                </a:solidFill>
                <a:latin typeface="A3.MitrLight-San" panose="00000400000000000000" pitchFamily="2" charset="-34"/>
                <a:ea typeface="+mj-ea"/>
                <a:cs typeface="A3.MitrLight-San" panose="00000400000000000000" pitchFamily="2" charset="-34"/>
              </a:rPr>
              <a:t>Khi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lực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tác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lên</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một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vật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thể</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gây</a:t>
            </a:r>
            <a:r>
              <a:rPr lang="en-US" dirty="0">
                <a:solidFill>
                  <a:srgbClr val="FF0000"/>
                </a:solidFill>
                <a:latin typeface="A3.MitrLight-San" panose="00000400000000000000" pitchFamily="2" charset="-34"/>
                <a:ea typeface="+mj-ea"/>
                <a:cs typeface="A3.MitrLight-San" panose="00000400000000000000" pitchFamily="2" charset="-34"/>
              </a:rPr>
              <a:t> ra </a:t>
            </a:r>
            <a:r>
              <a:rPr lang="en-US" dirty="0" err="1">
                <a:solidFill>
                  <a:srgbClr val="FF0000"/>
                </a:solidFill>
                <a:latin typeface="A3.MitrLight-San" panose="00000400000000000000" pitchFamily="2" charset="-34"/>
                <a:ea typeface="+mj-ea"/>
                <a:cs typeface="A3.MitrLight-San" panose="00000400000000000000" pitchFamily="2" charset="-34"/>
              </a:rPr>
              <a:t>những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sự</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thay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đổi</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nào</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Lấy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ví</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minh</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họa</a:t>
            </a:r>
            <a:r>
              <a:rPr lang="en-US" dirty="0">
                <a:solidFill>
                  <a:srgbClr val="FF0000"/>
                </a:solidFill>
                <a:latin typeface="A3.MitrLight-San" panose="00000400000000000000" pitchFamily="2" charset="-34"/>
                <a:ea typeface="+mj-ea"/>
                <a:cs typeface="A3.MitrLight-San" panose="00000400000000000000" pitchFamily="2" charset="-34"/>
              </a:rPr>
              <a:t>.</a:t>
            </a:r>
          </a:p>
          <a:p>
            <a:pPr marL="0" indent="0" algn="just">
              <a:buNone/>
            </a:pPr>
            <a:r>
              <a:rPr lang="en-US" dirty="0">
                <a:latin typeface="A3.MitrLight-San" panose="00000400000000000000" pitchFamily="2" charset="-34"/>
                <a:ea typeface="+mj-ea"/>
                <a:cs typeface="A3.MitrLight-San" panose="00000400000000000000" pitchFamily="2" charset="-34"/>
              </a:rPr>
              <a:t>4. </a:t>
            </a:r>
            <a:r>
              <a:rPr lang="en-US" dirty="0" err="1">
                <a:latin typeface="A3.MitrLight-San" panose="00000400000000000000" pitchFamily="2" charset="-34"/>
                <a:ea typeface="+mj-ea"/>
                <a:cs typeface="A3.MitrLight-San" panose="00000400000000000000" pitchFamily="2" charset="-34"/>
              </a:rPr>
              <a:t>Cách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hoạt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marL="0" indent="0"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1</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hiện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cá</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nhân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bày</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vào</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phiếu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tương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với</a:t>
            </a:r>
            <a:r>
              <a:rPr lang="en-US" dirty="0">
                <a:latin typeface="A3.MitrLight-San" panose="00000400000000000000" pitchFamily="2" charset="-34"/>
                <a:ea typeface="+mj-ea"/>
                <a:cs typeface="A3.MitrLight-San" panose="00000400000000000000" pitchFamily="2" charset="-34"/>
              </a:rPr>
              <a:t> STT.</a:t>
            </a:r>
          </a:p>
          <a:p>
            <a:pPr marL="0" indent="0"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2</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thống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nhất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đáp</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án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trong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a:t>
            </a:r>
            <a:endParaRPr lang="en-US" dirty="0"/>
          </a:p>
        </p:txBody>
      </p:sp>
      <p:sp>
        <p:nvSpPr>
          <p:cNvPr id="5" name="Content Placeholder 2">
            <a:extLst>
              <a:ext uri="{FF2B5EF4-FFF2-40B4-BE49-F238E27FC236}">
                <a16:creationId xmlns:a16="http://schemas.microsoft.com/office/drawing/2014/main" xmlns="" id="{40E808B2-1A93-403F-9F93-5858E5BE91AA}"/>
              </a:ext>
            </a:extLst>
          </p:cNvPr>
          <p:cNvSpPr txBox="1">
            <a:spLocks/>
          </p:cNvSpPr>
          <p:nvPr/>
        </p:nvSpPr>
        <p:spPr>
          <a:xfrm>
            <a:off x="5293693" y="1069976"/>
            <a:ext cx="6743702" cy="4980134"/>
          </a:xfrm>
          <a:prstGeom prst="rect">
            <a:avLst/>
          </a:prstGeom>
          <a:blipFill dpi="0" rotWithShape="1">
            <a:blip r:embed="rId4">
              <a:extLst>
                <a:ext uri="{28A0092B-C50C-407E-A947-70E740481C1C}">
                  <a14:useLocalDpi xmlns:a14="http://schemas.microsoft.com/office/drawing/2010/main" val="0"/>
                </a:ext>
              </a:extLst>
            </a:blip>
            <a:srcRect/>
            <a:stretch>
              <a:fillRect l="-24824" t="-1783" r="-26630" b="-2424"/>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6" name="Title 1">
            <a:extLst>
              <a:ext uri="{FF2B5EF4-FFF2-40B4-BE49-F238E27FC236}">
                <a16:creationId xmlns:a16="http://schemas.microsoft.com/office/drawing/2014/main" xmlns="" id="{8FD96A4A-B376-437B-8370-7E1039A2CF31}"/>
              </a:ext>
            </a:extLst>
          </p:cNvPr>
          <p:cNvSpPr txBox="1">
            <a:spLocks/>
          </p:cNvSpPr>
          <p:nvPr/>
        </p:nvSpPr>
        <p:spPr>
          <a:xfrm>
            <a:off x="625643" y="79376"/>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tx2"/>
                </a:solidFill>
                <a:latin typeface="A3.BoosterNextFYBlackRegular-Sa" panose="02000A03000000020004" pitchFamily="2" charset="0"/>
              </a:rPr>
              <a:t>TÌM HIỂU KẾT QUẢ TÁC DỤNG CỦA LỰC</a:t>
            </a:r>
          </a:p>
        </p:txBody>
      </p:sp>
      <p:pic>
        <p:nvPicPr>
          <p:cNvPr id="9" name="Countdown 5 minutes-Nho">
            <a:hlinkClick r:id="" action="ppaction://media"/>
            <a:extLst>
              <a:ext uri="{FF2B5EF4-FFF2-40B4-BE49-F238E27FC236}">
                <a16:creationId xmlns:a16="http://schemas.microsoft.com/office/drawing/2014/main" xmlns="" id="{FF6DE05B-7003-44FA-A310-687FD3BFC7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4984" y="2495550"/>
            <a:ext cx="3369665" cy="2459461"/>
          </a:xfrm>
          <a:prstGeom prst="rect">
            <a:avLst/>
          </a:prstGeom>
        </p:spPr>
      </p:pic>
    </p:spTree>
    <p:extLst>
      <p:ext uri="{BB962C8B-B14F-4D97-AF65-F5344CB8AC3E}">
        <p14:creationId xmlns:p14="http://schemas.microsoft.com/office/powerpoint/2010/main" val="34774200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04131E9A-42A0-456B-B690-91C606AC3830}"/>
              </a:ext>
            </a:extLst>
          </p:cNvPr>
          <p:cNvSpPr txBox="1">
            <a:spLocks/>
          </p:cNvSpPr>
          <p:nvPr/>
        </p:nvSpPr>
        <p:spPr>
          <a:xfrm>
            <a:off x="4943474" y="1000126"/>
            <a:ext cx="7019925" cy="5934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3.MitrLight-San" panose="00000400000000000000" pitchFamily="2" charset="-34"/>
                <a:ea typeface="+mj-ea"/>
                <a:cs typeface="A3.MitrLight-San" panose="00000400000000000000" pitchFamily="2" charset="-34"/>
              </a:rPr>
              <a:t>Khi </a:t>
            </a:r>
            <a:r>
              <a:rPr lang="en-US" dirty="0" err="1">
                <a:latin typeface="A3.MitrLight-San" panose="00000400000000000000" pitchFamily="2" charset="-34"/>
                <a:ea typeface="+mj-ea"/>
                <a:cs typeface="A3.MitrLight-San" panose="00000400000000000000" pitchFamily="2" charset="-34"/>
              </a:rPr>
              <a:t>có</a:t>
            </a:r>
            <a:r>
              <a:rPr lang="en-US" dirty="0">
                <a:latin typeface="A3.MitrLight-San" panose="00000400000000000000" pitchFamily="2" charset="-34"/>
                <a:ea typeface="+mj-ea"/>
                <a:cs typeface="A3.MitrLight-San" panose="00000400000000000000" pitchFamily="2" charset="-34"/>
              </a:rPr>
              <a:t> </a:t>
            </a:r>
            <a:r>
              <a:rPr lang="en-US" sz="3200" b="1" dirty="0" err="1">
                <a:latin typeface="A3.MitrLight-San" panose="00000400000000000000" pitchFamily="2" charset="-34"/>
                <a:ea typeface="+mj-ea"/>
                <a:cs typeface="A3.MitrLight-San" panose="00000400000000000000" pitchFamily="2" charset="-34"/>
              </a:rPr>
              <a:t>lực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tác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dụng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lên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một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sz="3200" b="1" dirty="0" err="1">
                <a:latin typeface="A3.MitrLight-San" panose="00000400000000000000" pitchFamily="2" charset="-34"/>
                <a:ea typeface="+mj-ea"/>
                <a:cs typeface="A3.MitrLight-San" panose="00000400000000000000" pitchFamily="2" charset="-34"/>
              </a:rPr>
              <a:t>vật</a:t>
            </a:r>
            <a:r>
              <a:rPr lang="en-US" sz="3200" b="1" dirty="0">
                <a:latin typeface="A3.MitrLight-San" panose="00000400000000000000" pitchFamily="2" charset="-34"/>
                <a:ea typeface="+mj-ea"/>
                <a:cs typeface="A3.MitrLight-San" panose="00000400000000000000" pitchFamily="2" charset="-34"/>
              </a:rPr>
              <a:t> </a:t>
            </a:r>
            <a:r>
              <a:rPr lang="en-US" sz="3200" b="1" dirty="0" err="1">
                <a:latin typeface="A3.MitrLight-San" panose="00000400000000000000" pitchFamily="2" charset="-34"/>
                <a:ea typeface="+mj-ea"/>
                <a:cs typeface="A3.MitrLight-San" panose="00000400000000000000" pitchFamily="2" charset="-34"/>
              </a:rPr>
              <a:t>có</a:t>
            </a:r>
            <a:r>
              <a:rPr lang="en-US" sz="3200" b="1" dirty="0">
                <a:latin typeface="A3.MitrLight-San" panose="00000400000000000000" pitchFamily="2" charset="-34"/>
                <a:ea typeface="+mj-ea"/>
                <a:cs typeface="A3.MitrLight-San" panose="00000400000000000000" pitchFamily="2" charset="-34"/>
              </a:rPr>
              <a:t> </a:t>
            </a:r>
            <a:r>
              <a:rPr lang="en-US" sz="3200" b="1" dirty="0" err="1">
                <a:latin typeface="A3.MitrLight-San" panose="00000400000000000000" pitchFamily="2" charset="-34"/>
                <a:ea typeface="+mj-ea"/>
                <a:cs typeface="A3.MitrLight-San" panose="00000400000000000000" pitchFamily="2" charset="-34"/>
              </a:rPr>
              <a:t>thể</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bị</a:t>
            </a:r>
            <a:endParaRPr lang="en-US" dirty="0">
              <a:latin typeface="A3.MitrLight-San" panose="00000400000000000000" pitchFamily="2" charset="-34"/>
              <a:ea typeface="+mj-ea"/>
              <a:cs typeface="A3.MitrLight-San" panose="00000400000000000000" pitchFamily="2" charset="-34"/>
            </a:endParaRPr>
          </a:p>
          <a:p>
            <a:pPr marL="514350" indent="-514350" algn="just">
              <a:buAutoNum type="arabicPeriod"/>
            </a:pPr>
            <a:r>
              <a:rPr lang="en-US" b="1" dirty="0" err="1">
                <a:latin typeface="A3.MitrLight-San" panose="00000400000000000000" pitchFamily="2" charset="-34"/>
                <a:ea typeface="+mj-ea"/>
                <a:cs typeface="A3.MitrLight-San" panose="00000400000000000000" pitchFamily="2" charset="-34"/>
              </a:rPr>
              <a:t>biến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chuyển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động</a:t>
            </a:r>
            <a:endParaRPr lang="en-US" b="1" dirty="0">
              <a:latin typeface="A3.MitrLight-San" panose="00000400000000000000" pitchFamily="2" charset="-34"/>
              <a:ea typeface="+mj-ea"/>
              <a:cs typeface="A3.MitrLight-San" panose="00000400000000000000" pitchFamily="2" charset="-34"/>
            </a:endParaRP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đang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yên</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bắt</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đầu</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chuyển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động</a:t>
            </a:r>
            <a:r>
              <a:rPr lang="en-US" b="1"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đang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bị</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dừng</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lại</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nhanh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hơn</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chậm</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đi</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hướng</a:t>
            </a:r>
            <a:r>
              <a:rPr lang="en-US" b="1"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marL="0" indent="0" algn="just">
              <a:buNone/>
            </a:pPr>
            <a:r>
              <a:rPr lang="en-US" dirty="0">
                <a:latin typeface="A3.MitrLight-San" panose="00000400000000000000" pitchFamily="2" charset="-34"/>
                <a:ea typeface="+mj-ea"/>
                <a:cs typeface="A3.MitrLight-San" panose="00000400000000000000" pitchFamily="2" charset="-34"/>
              </a:rPr>
              <a:t>2. </a:t>
            </a:r>
            <a:r>
              <a:rPr lang="en-US" b="1" dirty="0" err="1">
                <a:latin typeface="A3.MitrLight-San" panose="00000400000000000000" pitchFamily="2" charset="-34"/>
                <a:ea typeface="+mj-ea"/>
                <a:cs typeface="A3.MitrLight-San" panose="00000400000000000000" pitchFamily="2" charset="-34"/>
              </a:rPr>
              <a:t>thay</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hình</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dạng</a:t>
            </a:r>
            <a:r>
              <a:rPr lang="en-US" b="1" dirty="0">
                <a:latin typeface="A3.MitrLight-San" panose="00000400000000000000" pitchFamily="2" charset="-34"/>
                <a:ea typeface="+mj-ea"/>
                <a:cs typeface="A3.MitrLight-San" panose="00000400000000000000" pitchFamily="2" charset="-34"/>
              </a:rPr>
              <a:t> </a:t>
            </a:r>
            <a:r>
              <a:rPr lang="en-US" dirty="0">
                <a:latin typeface="A3.MitrLight-San" panose="00000400000000000000" pitchFamily="2" charset="-34"/>
                <a:ea typeface="+mj-ea"/>
                <a:cs typeface="A3.MitrLight-San" panose="00000400000000000000" pitchFamily="2" charset="-34"/>
              </a:rPr>
              <a:t>(</a:t>
            </a:r>
            <a:r>
              <a:rPr lang="en-US" dirty="0" err="1">
                <a:latin typeface="A3.MitrLight-San" panose="00000400000000000000" pitchFamily="2" charset="-34"/>
                <a:ea typeface="+mj-ea"/>
                <a:cs typeface="A3.MitrLight-San" panose="00000400000000000000" pitchFamily="2" charset="-34"/>
              </a:rPr>
              <a:t>sự</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dạng</a:t>
            </a:r>
            <a:r>
              <a:rPr lang="en-US" dirty="0">
                <a:latin typeface="A3.MitrLight-San" panose="00000400000000000000" pitchFamily="2" charset="-34"/>
                <a:ea typeface="+mj-ea"/>
                <a:cs typeface="A3.MitrLight-San" panose="00000400000000000000" pitchFamily="2" charset="-34"/>
              </a:rPr>
              <a:t>)</a:t>
            </a:r>
          </a:p>
          <a:p>
            <a:pPr marL="0" indent="0" algn="just">
              <a:buNone/>
            </a:pPr>
            <a:r>
              <a:rPr lang="en-US" dirty="0">
                <a:latin typeface="A3.MitrLight-San" panose="00000400000000000000" pitchFamily="2" charset="-34"/>
                <a:ea typeface="+mj-ea"/>
                <a:cs typeface="A3.MitrLight-San" panose="00000400000000000000" pitchFamily="2" charset="-34"/>
              </a:rPr>
              <a:t>3. </a:t>
            </a:r>
            <a:r>
              <a:rPr lang="en-US" dirty="0" err="1">
                <a:latin typeface="A3.MitrLight-San" panose="00000400000000000000" pitchFamily="2" charset="-34"/>
                <a:ea typeface="+mj-ea"/>
                <a:cs typeface="A3.MitrLight-San" panose="00000400000000000000" pitchFamily="2" charset="-34"/>
              </a:rPr>
              <a:t>vừa</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đổi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vừa</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dạng</a:t>
            </a:r>
            <a:r>
              <a:rPr lang="en-US" dirty="0">
                <a:latin typeface="A3.MitrLight-San" panose="00000400000000000000" pitchFamily="2" charset="-34"/>
                <a:ea typeface="+mj-ea"/>
                <a:cs typeface="A3.MitrLight-San" panose="00000400000000000000" pitchFamily="2" charset="-34"/>
              </a:rPr>
              <a:t>.</a:t>
            </a:r>
          </a:p>
        </p:txBody>
      </p:sp>
      <p:sp>
        <p:nvSpPr>
          <p:cNvPr id="5" name="Title 1">
            <a:extLst>
              <a:ext uri="{FF2B5EF4-FFF2-40B4-BE49-F238E27FC236}">
                <a16:creationId xmlns:a16="http://schemas.microsoft.com/office/drawing/2014/main" xmlns="" id="{0CD65F87-AFAF-4F0F-BA4D-19E9C1A83E5A}"/>
              </a:ext>
            </a:extLst>
          </p:cNvPr>
          <p:cNvSpPr txBox="1">
            <a:spLocks/>
          </p:cNvSpPr>
          <p:nvPr/>
        </p:nvSpPr>
        <p:spPr>
          <a:xfrm>
            <a:off x="625643" y="79376"/>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tx2"/>
                </a:solidFill>
                <a:latin typeface="A3.BoosterNextFYBlackRegular-Sa" panose="02000A03000000020004" pitchFamily="2" charset="0"/>
              </a:rPr>
              <a:t>KẾT QUẢ TÁC DỤNG CỦA LỰC</a:t>
            </a:r>
          </a:p>
        </p:txBody>
      </p:sp>
      <p:sp>
        <p:nvSpPr>
          <p:cNvPr id="6" name="Content Placeholder 2">
            <a:extLst>
              <a:ext uri="{FF2B5EF4-FFF2-40B4-BE49-F238E27FC236}">
                <a16:creationId xmlns:a16="http://schemas.microsoft.com/office/drawing/2014/main" xmlns="" id="{A29393CD-34DD-4152-8666-84967F1DF9F7}"/>
              </a:ext>
            </a:extLst>
          </p:cNvPr>
          <p:cNvSpPr txBox="1">
            <a:spLocks/>
          </p:cNvSpPr>
          <p:nvPr/>
        </p:nvSpPr>
        <p:spPr>
          <a:xfrm>
            <a:off x="319087" y="1162050"/>
            <a:ext cx="2314575" cy="2587626"/>
          </a:xfrm>
          <a:prstGeom prst="rect">
            <a:avLst/>
          </a:prstGeom>
          <a:blipFill dpi="0" rotWithShape="1">
            <a:blip r:embed="rId2">
              <a:extLst>
                <a:ext uri="{BEBA8EAE-BF5A-486C-A8C5-ECC9F3942E4B}">
                  <a14:imgProps xmlns:a14="http://schemas.microsoft.com/office/drawing/2010/main">
                    <a14:imgLayer r:embed="rId3">
                      <a14:imgEffect>
                        <a14:backgroundRemoval t="10000" b="91628" l="10000" r="90000">
                          <a14:foregroundMark x1="12209" y1="25233" x2="23140" y2="18953"/>
                          <a14:foregroundMark x1="23140" y1="18953" x2="30116" y2="34070"/>
                          <a14:foregroundMark x1="30116" y1="34070" x2="33140" y2="53488"/>
                          <a14:foregroundMark x1="18256" y1="16047" x2="21047" y2="19186"/>
                          <a14:foregroundMark x1="18023" y1="69884" x2="21279" y2="75581"/>
                          <a14:foregroundMark x1="40814" y1="75581" x2="46047" y2="76977"/>
                          <a14:foregroundMark x1="61512" y1="56628" x2="85581" y2="64302"/>
                          <a14:foregroundMark x1="77209" y1="90930" x2="82558" y2="91628"/>
                        </a14:backgroundRemoval>
                      </a14:imgEffect>
                    </a14:imgLayer>
                  </a14:imgProps>
                </a:ext>
                <a:ext uri="{28A0092B-C50C-407E-A947-70E740481C1C}">
                  <a14:useLocalDpi xmlns:a14="http://schemas.microsoft.com/office/drawing/2010/main" val="0"/>
                </a:ext>
              </a:extLst>
            </a:blip>
            <a:srcRect/>
            <a:stretch>
              <a:fillRect l="-4116" t="-6779" r="-4116" b="-4662"/>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7" name="Content Placeholder 2">
            <a:extLst>
              <a:ext uri="{FF2B5EF4-FFF2-40B4-BE49-F238E27FC236}">
                <a16:creationId xmlns:a16="http://schemas.microsoft.com/office/drawing/2014/main" xmlns="" id="{2294D2AF-509D-4DC6-B0D3-F62C73932916}"/>
              </a:ext>
            </a:extLst>
          </p:cNvPr>
          <p:cNvSpPr txBox="1">
            <a:spLocks/>
          </p:cNvSpPr>
          <p:nvPr/>
        </p:nvSpPr>
        <p:spPr>
          <a:xfrm>
            <a:off x="2662236" y="1162050"/>
            <a:ext cx="2181226" cy="2578101"/>
          </a:xfrm>
          <a:prstGeom prst="rect">
            <a:avLst/>
          </a:prstGeom>
          <a:blipFill dpi="0" rotWithShape="1">
            <a:blip r:embed="rId4">
              <a:extLst>
                <a:ext uri="{28A0092B-C50C-407E-A947-70E740481C1C}">
                  <a14:useLocalDpi xmlns:a14="http://schemas.microsoft.com/office/drawing/2010/main" val="0"/>
                </a:ext>
              </a:extLst>
            </a:blip>
            <a:srcRect/>
            <a:stretch>
              <a:fillRect l="-4782" t="2460" r="-4782" b="-1"/>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8" name="Oval 7">
            <a:extLst>
              <a:ext uri="{FF2B5EF4-FFF2-40B4-BE49-F238E27FC236}">
                <a16:creationId xmlns:a16="http://schemas.microsoft.com/office/drawing/2014/main" xmlns="" id="{0023FA7D-3B05-489B-9665-673C54DC4E03}"/>
              </a:ext>
            </a:extLst>
          </p:cNvPr>
          <p:cNvSpPr/>
          <p:nvPr/>
        </p:nvSpPr>
        <p:spPr>
          <a:xfrm>
            <a:off x="319087" y="3187701"/>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1</a:t>
            </a:r>
          </a:p>
        </p:txBody>
      </p:sp>
      <p:sp>
        <p:nvSpPr>
          <p:cNvPr id="11" name="Oval 10">
            <a:extLst>
              <a:ext uri="{FF2B5EF4-FFF2-40B4-BE49-F238E27FC236}">
                <a16:creationId xmlns:a16="http://schemas.microsoft.com/office/drawing/2014/main" xmlns="" id="{7443D07C-5790-4C9E-9D9F-75BC5CF2DD0F}"/>
              </a:ext>
            </a:extLst>
          </p:cNvPr>
          <p:cNvSpPr/>
          <p:nvPr/>
        </p:nvSpPr>
        <p:spPr>
          <a:xfrm>
            <a:off x="2638423" y="3197226"/>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2</a:t>
            </a:r>
          </a:p>
        </p:txBody>
      </p:sp>
      <p:sp>
        <p:nvSpPr>
          <p:cNvPr id="12" name="Content Placeholder 2">
            <a:extLst>
              <a:ext uri="{FF2B5EF4-FFF2-40B4-BE49-F238E27FC236}">
                <a16:creationId xmlns:a16="http://schemas.microsoft.com/office/drawing/2014/main" xmlns="" id="{3A1F447C-413A-4D79-AB2E-BC14A3535AA4}"/>
              </a:ext>
            </a:extLst>
          </p:cNvPr>
          <p:cNvSpPr txBox="1">
            <a:spLocks/>
          </p:cNvSpPr>
          <p:nvPr/>
        </p:nvSpPr>
        <p:spPr>
          <a:xfrm>
            <a:off x="319088" y="3824728"/>
            <a:ext cx="4550390" cy="2466094"/>
          </a:xfrm>
          <a:prstGeom prst="rect">
            <a:avLst/>
          </a:prstGeom>
          <a:blipFill dpi="0" rotWithShape="1">
            <a:blip r:embed="rId5">
              <a:extLst>
                <a:ext uri="{28A0092B-C50C-407E-A947-70E740481C1C}">
                  <a14:useLocalDpi xmlns:a14="http://schemas.microsoft.com/office/drawing/2010/main" val="0"/>
                </a:ext>
              </a:extLst>
            </a:blip>
            <a:srcRect/>
            <a:stretch>
              <a:fillRect l="-511" r="-511"/>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13" name="Oval 12">
            <a:extLst>
              <a:ext uri="{FF2B5EF4-FFF2-40B4-BE49-F238E27FC236}">
                <a16:creationId xmlns:a16="http://schemas.microsoft.com/office/drawing/2014/main" xmlns="" id="{A26F59B6-0601-4F73-8DAF-F0D5546E5E0B}"/>
              </a:ext>
            </a:extLst>
          </p:cNvPr>
          <p:cNvSpPr/>
          <p:nvPr/>
        </p:nvSpPr>
        <p:spPr>
          <a:xfrm>
            <a:off x="4317028" y="3815203"/>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3</a:t>
            </a:r>
          </a:p>
        </p:txBody>
      </p:sp>
    </p:spTree>
    <p:extLst>
      <p:ext uri="{BB962C8B-B14F-4D97-AF65-F5344CB8AC3E}">
        <p14:creationId xmlns:p14="http://schemas.microsoft.com/office/powerpoint/2010/main" val="106523056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decel="10000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decel="10000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decel="100000" fill="hold"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 calcmode="lin" valueType="num">
                                      <p:cBhvr additive="base">
                                        <p:cTn id="5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decel="10000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 calcmode="lin" valueType="num">
                                      <p:cBhvr additive="base">
                                        <p:cTn id="7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73" presetID="2" presetClass="entr" presetSubtype="4" decel="9600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par>
                                <p:cTn id="77" presetID="2" presetClass="entr" presetSubtype="4" decel="9600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Lst>
  </p:timing>
</p:sld>
</file>

<file path=ppt/theme/theme1.xml><?xml version="1.0" encoding="utf-8"?>
<a:theme xmlns:a="http://schemas.openxmlformats.org/drawingml/2006/main" name="ShapesVTI">
  <a:themeElements>
    <a:clrScheme name="AnalogousFromDarkSeedLeftStep">
      <a:dk1>
        <a:srgbClr val="000000"/>
      </a:dk1>
      <a:lt1>
        <a:srgbClr val="FFFFFF"/>
      </a:lt1>
      <a:dk2>
        <a:srgbClr val="303920"/>
      </a:dk2>
      <a:lt2>
        <a:srgbClr val="E8E2E3"/>
      </a:lt2>
      <a:accent1>
        <a:srgbClr val="20B59F"/>
      </a:accent1>
      <a:accent2>
        <a:srgbClr val="14B85B"/>
      </a:accent2>
      <a:accent3>
        <a:srgbClr val="21BA24"/>
      </a:accent3>
      <a:accent4>
        <a:srgbClr val="54B714"/>
      </a:accent4>
      <a:accent5>
        <a:srgbClr val="91AB1E"/>
      </a:accent5>
      <a:accent6>
        <a:srgbClr val="C59C15"/>
      </a:accent6>
      <a:hlink>
        <a:srgbClr val="698A2E"/>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585</TotalTime>
  <Words>857</Words>
  <Application>Microsoft Office PowerPoint</Application>
  <PresentationFormat>Widescreen</PresentationFormat>
  <Paragraphs>102</Paragraphs>
  <Slides>16</Slides>
  <Notes>0</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Tahoma</vt:lpstr>
      <vt:lpstr>Avenir Next LT Pro</vt:lpstr>
      <vt:lpstr>A3.MitrLight-San</vt:lpstr>
      <vt:lpstr>Wingdings</vt:lpstr>
      <vt:lpstr>A3.BoosterNextFYBlackRegular-Sa</vt:lpstr>
      <vt:lpstr>VNI-Times</vt:lpstr>
      <vt:lpstr>Calibri</vt:lpstr>
      <vt:lpstr>Tw Cen MT</vt:lpstr>
      <vt:lpstr>A3.MontserratLight-San</vt:lpstr>
      <vt:lpstr>Arial</vt:lpstr>
      <vt:lpstr>ShapesVTI</vt:lpstr>
      <vt:lpstr>BÀI 36.  KẾT QUẢ  TÁC DỤNG CỦA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Le Hong</cp:lastModifiedBy>
  <cp:revision>52</cp:revision>
  <dcterms:created xsi:type="dcterms:W3CDTF">2021-03-27T21:18:24Z</dcterms:created>
  <dcterms:modified xsi:type="dcterms:W3CDTF">2022-02-24T07:32:15Z</dcterms:modified>
</cp:coreProperties>
</file>